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trictFirstAndLastChars="0">
  <p:sldMasterIdLst>
    <p:sldMasterId id="2147483666" r:id="rId14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81" r:id="rId27"/>
    <p:sldId id="269" r:id="rId28"/>
    <p:sldId id="270" r:id="rId29"/>
    <p:sldId id="271" r:id="rId30"/>
    <p:sldId id="268" r:id="rId31"/>
    <p:sldId id="272" r:id="rId32"/>
    <p:sldId id="273" r:id="rId33"/>
    <p:sldId id="274" r:id="rId34"/>
    <p:sldId id="275" r:id="rId35"/>
    <p:sldId id="276" r:id="rId36"/>
    <p:sldId id="278" r:id="rId37"/>
    <p:sldId id="279" r:id="rId38"/>
    <p:sldId id="280" r:id="rId39"/>
    <p:sldId id="283" r:id="rId4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6" userDrawn="0">
          <p15:clr>
            <a:srgbClr val="A4A3A4"/>
          </p15:clr>
        </p15:guide>
        <p15:guide id="2" pos="5756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753A1F-B4F7-4E5B-9611-34AE75FB3860}" v="25" dt="2025-06-30T08:35:34.6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4995" autoAdjust="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750" y="72"/>
      </p:cViewPr>
      <p:guideLst>
        <p:guide orient="horz" pos="3236"/>
        <p:guide pos="57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microsoft.com/office/2015/10/relationships/revisionInfo" Target="revisionInfo.xml"></Relationship><Relationship Id="rId2" Type="http://schemas.openxmlformats.org/officeDocument/2006/relationships/tableStyles" Target="tableStyles.xml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slide" Target="slides/slide10.xml"></Relationship><Relationship Id="rId26" Type="http://schemas.openxmlformats.org/officeDocument/2006/relationships/slide" Target="slides/slide11.xml"></Relationship><Relationship Id="rId27" Type="http://schemas.openxmlformats.org/officeDocument/2006/relationships/slide" Target="slides/slide12.xml"></Relationship><Relationship Id="rId28" Type="http://schemas.openxmlformats.org/officeDocument/2006/relationships/slide" Target="slides/slide13.xml"></Relationship><Relationship Id="rId29" Type="http://schemas.openxmlformats.org/officeDocument/2006/relationships/slide" Target="slides/slide14.xml"></Relationship><Relationship Id="rId30" Type="http://schemas.openxmlformats.org/officeDocument/2006/relationships/slide" Target="slides/slide15.xml"></Relationship><Relationship Id="rId31" Type="http://schemas.openxmlformats.org/officeDocument/2006/relationships/slide" Target="slides/slide16.xml"></Relationship><Relationship Id="rId32" Type="http://schemas.openxmlformats.org/officeDocument/2006/relationships/slide" Target="slides/slide17.xml"></Relationship><Relationship Id="rId33" Type="http://schemas.openxmlformats.org/officeDocument/2006/relationships/slide" Target="slides/slide18.xml"></Relationship><Relationship Id="rId34" Type="http://schemas.openxmlformats.org/officeDocument/2006/relationships/slide" Target="slides/slide19.xml"></Relationship><Relationship Id="rId35" Type="http://schemas.openxmlformats.org/officeDocument/2006/relationships/slide" Target="slides/slide20.xml"></Relationship><Relationship Id="rId36" Type="http://schemas.openxmlformats.org/officeDocument/2006/relationships/slide" Target="slides/slide21.xml"></Relationship><Relationship Id="rId37" Type="http://schemas.openxmlformats.org/officeDocument/2006/relationships/slide" Target="slides/slide22.xml"></Relationship><Relationship Id="rId38" Type="http://schemas.openxmlformats.org/officeDocument/2006/relationships/slide" Target="slides/slide23.xml"></Relationship><Relationship Id="rId39" Type="http://schemas.openxmlformats.org/officeDocument/2006/relationships/slide" Target="slides/slide24.xml"></Relationship><Relationship Id="rId40" Type="http://schemas.openxmlformats.org/officeDocument/2006/relationships/slide" Target="slides/slide25.xml"></Relationship><Relationship Id="rId41" Type="http://schemas.openxmlformats.org/officeDocument/2006/relationships/viewProps" Target="viewProps.xml"></Relationship><Relationship Id="rId42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8BD707-D9CF-40AE-B4C6-C98DA3205C09}" type="datetime1">
              <a:rPr lang="en-US"/>
              <a:pPr lvl="0">
                <a:defRPr lang="ko-KR" altLang="en-US"/>
              </a:pPr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8BD707-D9CF-40AE-B4C6-C98DA3205C09}" type="datetime1">
              <a:rPr lang="en-US"/>
              <a:pPr lvl="0">
                <a:defRPr lang="ko-KR" altLang="en-US"/>
              </a:pPr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8BD707-D9CF-40AE-B4C6-C98DA3205C09}" type="datetime1">
              <a:rPr lang="en-US"/>
              <a:pPr lvl="0">
                <a:defRPr lang="ko-KR" altLang="en-US"/>
              </a:pPr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8BD707-D9CF-40AE-B4C6-C98DA3205C09}" type="datetime1">
              <a:rPr lang="en-US"/>
              <a:pPr lvl="0">
                <a:defRPr lang="ko-KR" altLang="en-US"/>
              </a:pPr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8BD707-D9CF-40AE-B4C6-C98DA3205C09}" type="datetime1">
              <a:rPr lang="en-US"/>
              <a:pPr lvl="0">
                <a:defRPr lang="ko-KR" altLang="en-US"/>
              </a:pPr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8BD707-D9CF-40AE-B4C6-C98DA3205C09}" type="datetime1">
              <a:rPr lang="en-US"/>
              <a:pPr lvl="0">
                <a:defRPr lang="ko-KR" altLang="en-US"/>
              </a:pPr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8BD707-D9CF-40AE-B4C6-C98DA3205C09}" type="datetime1">
              <a:rPr lang="en-US"/>
              <a:pPr lvl="0">
                <a:defRPr lang="ko-KR" altLang="en-US"/>
              </a:pPr>
              <a:t>6/30/2025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8BD707-D9CF-40AE-B4C6-C98DA3205C09}" type="datetime1">
              <a:rPr lang="en-US"/>
              <a:pPr lvl="0">
                <a:defRPr lang="ko-KR" altLang="en-US"/>
              </a:pPr>
              <a:t>6/30/2025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8BD707-D9CF-40AE-B4C6-C98DA3205C09}" type="datetime1">
              <a:rPr lang="en-US"/>
              <a:pPr lvl="0">
                <a:defRPr lang="ko-KR" altLang="en-US"/>
              </a:pPr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8BD707-D9CF-40AE-B4C6-C98DA3205C09}" type="datetime1">
              <a:rPr lang="en-US"/>
              <a:pPr lvl="0">
                <a:defRPr lang="ko-KR" altLang="en-US"/>
              </a:pPr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openxmlformats.org/officeDocument/2006/relationships/image" Target="../media/image31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7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81.png"></Relationship><Relationship Id="rId7" Type="http://schemas.openxmlformats.org/officeDocument/2006/relationships/image" Target="../media/image72.png"></Relationship><Relationship Id="rId5" Type="http://schemas.openxmlformats.org/officeDocument/2006/relationships/image" Target="../media/image87.png"></Relationship><Relationship Id="rId4" Type="http://schemas.openxmlformats.org/officeDocument/2006/relationships/image" Target="../media/image86.png"></Relationship><Relationship Id="rId8" Type="http://schemas.openxmlformats.org/officeDocument/2006/relationships/image" Target="../media/fImage3057635434850.png"></Relationship><Relationship Id="rId9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74.png"></Relationship><Relationship Id="rId2" Type="http://schemas.openxmlformats.org/officeDocument/2006/relationships/image" Target="../media/image72.png"></Relationship><Relationship Id="rId6" Type="http://schemas.openxmlformats.org/officeDocument/2006/relationships/image" Target="../media/image91.png"></Relationship><Relationship Id="rId5" Type="http://schemas.openxmlformats.org/officeDocument/2006/relationships/image" Target="../media/image90.png"></Relationship><Relationship Id="rId7" Type="http://schemas.openxmlformats.org/officeDocument/2006/relationships/image" Target="../media/fImage1593715467754.png"></Relationship><Relationship Id="rId8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92.png"></Relationship><Relationship Id="rId7" Type="http://schemas.openxmlformats.org/officeDocument/2006/relationships/image" Target="../media/image72.png"></Relationship><Relationship Id="rId2" Type="http://schemas.openxmlformats.org/officeDocument/2006/relationships/image" Target="../media/image81.png"></Relationship><Relationship Id="rId6" Type="http://schemas.openxmlformats.org/officeDocument/2006/relationships/image" Target="../media/image95.png"></Relationship><Relationship Id="rId5" Type="http://schemas.openxmlformats.org/officeDocument/2006/relationships/image" Target="../media/image94.png"></Relationship><Relationship Id="rId8" Type="http://schemas.openxmlformats.org/officeDocument/2006/relationships/image" Target="../media/fImage4316635496700.png"></Relationship><Relationship Id="rId9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8" Type="http://schemas.openxmlformats.org/officeDocument/2006/relationships/image" Target="../media/image99.png"></Relationship><Relationship Id="rId3" Type="http://schemas.openxmlformats.org/officeDocument/2006/relationships/image" Target="../media/image81.png"></Relationship><Relationship Id="rId7" Type="http://schemas.openxmlformats.org/officeDocument/2006/relationships/image" Target="../media/image98.png"></Relationship><Relationship Id="rId2" Type="http://schemas.openxmlformats.org/officeDocument/2006/relationships/image" Target="../media/image72.png"></Relationship><Relationship Id="rId6" Type="http://schemas.openxmlformats.org/officeDocument/2006/relationships/image" Target="../media/image97.png"></Relationship><Relationship Id="rId10" Type="http://schemas.openxmlformats.org/officeDocument/2006/relationships/image" Target="../media/image101.png"></Relationship><Relationship Id="rId4" Type="http://schemas.openxmlformats.org/officeDocument/2006/relationships/image" Target="../media/image92.png"></Relationship><Relationship Id="rId11" Type="http://schemas.openxmlformats.org/officeDocument/2006/relationships/image" Target="../media/fImage2070825523628.png"></Relationship><Relationship Id="rId12" Type="http://schemas.openxmlformats.org/officeDocument/2006/relationships/image" Target="../media/fImage178881558452.png"></Relationship><Relationship Id="rId13" Type="http://schemas.openxmlformats.org/officeDocument/2006/relationships/slideLayout" Target="../slideLayouts/slideLayout7.xml"></Relationship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0.png"/><Relationship Id="rId3" Type="http://schemas.openxmlformats.org/officeDocument/2006/relationships/image" Target="../media/image81.png"/><Relationship Id="rId7" Type="http://schemas.openxmlformats.org/officeDocument/2006/relationships/image" Target="../media/image105.png"/><Relationship Id="rId12" Type="http://schemas.openxmlformats.org/officeDocument/2006/relationships/image" Target="../media/image109.png"/><Relationship Id="rId2" Type="http://schemas.openxmlformats.org/officeDocument/2006/relationships/image" Target="../media/image72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8.png"/><Relationship Id="rId5" Type="http://schemas.openxmlformats.org/officeDocument/2006/relationships/image" Target="../media/image103.png"/><Relationship Id="rId15" Type="http://schemas.openxmlformats.org/officeDocument/2006/relationships/image" Target="../media/image112.png"/><Relationship Id="rId10" Type="http://schemas.openxmlformats.org/officeDocument/2006/relationships/image" Target="../media/image97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81.png"/><Relationship Id="rId7" Type="http://schemas.openxmlformats.org/officeDocument/2006/relationships/image" Target="../media/image11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97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97.png"/><Relationship Id="rId10" Type="http://schemas.openxmlformats.org/officeDocument/2006/relationships/image" Target="../media/image127.png"/><Relationship Id="rId4" Type="http://schemas.openxmlformats.org/officeDocument/2006/relationships/image" Target="../media/image122.png"/><Relationship Id="rId9" Type="http://schemas.openxmlformats.org/officeDocument/2006/relationships/image" Target="../media/image126.png"/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28.png"></Relationship><Relationship Id="rId3" Type="http://schemas.openxmlformats.org/officeDocument/2006/relationships/slideLayout" Target="../slideLayouts/slideLayout7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28.png"></Relationship><Relationship Id="rId2" Type="http://schemas.openxmlformats.org/officeDocument/2006/relationships/image" Target="../media/image59.png"></Relationship><Relationship Id="rId6" Type="http://schemas.openxmlformats.org/officeDocument/2006/relationships/image" Target="../media/image129.png"></Relationship><Relationship Id="rId5" Type="http://schemas.openxmlformats.org/officeDocument/2006/relationships/image" Target="../media/image61.png"></Relationship><Relationship Id="rId4" Type="http://schemas.openxmlformats.org/officeDocument/2006/relationships/image" Target="../media/image128.png"></Relationship><Relationship Id="rId7" Type="http://schemas.openxmlformats.org/officeDocument/2006/relationships/slideLayout" Target="../slideLayouts/slideLayout7.xml"></Relationship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7.xml.rels><?xml version="1.0" encoding="UTF-8"?>
<Relationships xmlns="http://schemas.openxmlformats.org/package/2006/relationships"><Relationship Id="rId8" Type="http://schemas.openxmlformats.org/officeDocument/2006/relationships/image" Target="../media/image34.png"></Relationship><Relationship Id="rId13" Type="http://schemas.openxmlformats.org/officeDocument/2006/relationships/image" Target="../media/image39.png"></Relationship><Relationship Id="rId18" Type="http://schemas.openxmlformats.org/officeDocument/2006/relationships/image" Target="../media/image44.png"></Relationship><Relationship Id="rId26" Type="http://schemas.openxmlformats.org/officeDocument/2006/relationships/image" Target="../media/image26.png"></Relationship><Relationship Id="rId3" Type="http://schemas.openxmlformats.org/officeDocument/2006/relationships/image" Target="../media/image28.png"></Relationship><Relationship Id="rId21" Type="http://schemas.openxmlformats.org/officeDocument/2006/relationships/image" Target="../media/image47.png"></Relationship><Relationship Id="rId7" Type="http://schemas.openxmlformats.org/officeDocument/2006/relationships/image" Target="../media/image33.png"></Relationship><Relationship Id="rId12" Type="http://schemas.openxmlformats.org/officeDocument/2006/relationships/image" Target="../media/image38.png"></Relationship><Relationship Id="rId17" Type="http://schemas.openxmlformats.org/officeDocument/2006/relationships/image" Target="../media/image43.png"></Relationship><Relationship Id="rId25" Type="http://schemas.openxmlformats.org/officeDocument/2006/relationships/image" Target="../media/image51.png"></Relationship><Relationship Id="rId2" Type="http://schemas.openxmlformats.org/officeDocument/2006/relationships/image" Target="../media/image30.png"></Relationship><Relationship Id="rId16" Type="http://schemas.openxmlformats.org/officeDocument/2006/relationships/image" Target="../media/image42.png"></Relationship><Relationship Id="rId20" Type="http://schemas.openxmlformats.org/officeDocument/2006/relationships/image" Target="../media/image46.png"></Relationship><Relationship Id="rId6" Type="http://schemas.openxmlformats.org/officeDocument/2006/relationships/image" Target="../media/image32.png"></Relationship><Relationship Id="rId11" Type="http://schemas.openxmlformats.org/officeDocument/2006/relationships/image" Target="../media/image37.png"></Relationship><Relationship Id="rId24" Type="http://schemas.openxmlformats.org/officeDocument/2006/relationships/image" Target="../media/image50.png"></Relationship><Relationship Id="rId5" Type="http://schemas.openxmlformats.org/officeDocument/2006/relationships/image" Target="../media/image31.png"></Relationship><Relationship Id="rId15" Type="http://schemas.openxmlformats.org/officeDocument/2006/relationships/image" Target="../media/image41.png"></Relationship><Relationship Id="rId23" Type="http://schemas.openxmlformats.org/officeDocument/2006/relationships/image" Target="../media/image49.png"></Relationship><Relationship Id="rId10" Type="http://schemas.openxmlformats.org/officeDocument/2006/relationships/image" Target="../media/image36.png"></Relationship><Relationship Id="rId19" Type="http://schemas.openxmlformats.org/officeDocument/2006/relationships/image" Target="../media/image45.png"></Relationship><Relationship Id="rId4" Type="http://schemas.openxmlformats.org/officeDocument/2006/relationships/image" Target="../media/image29.png"></Relationship><Relationship Id="rId9" Type="http://schemas.openxmlformats.org/officeDocument/2006/relationships/image" Target="../media/image35.png"></Relationship><Relationship Id="rId14" Type="http://schemas.openxmlformats.org/officeDocument/2006/relationships/image" Target="../media/image40.png"></Relationship><Relationship Id="rId22" Type="http://schemas.openxmlformats.org/officeDocument/2006/relationships/image" Target="../media/image48.png"></Relationship><Relationship Id="rId27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8" Type="http://schemas.openxmlformats.org/officeDocument/2006/relationships/image" Target="../media/image26.png"></Relationship><Relationship Id="rId3" Type="http://schemas.openxmlformats.org/officeDocument/2006/relationships/image" Target="../media/image53.png"></Relationship><Relationship Id="rId7" Type="http://schemas.openxmlformats.org/officeDocument/2006/relationships/image" Target="../media/image28.png"></Relationship><Relationship Id="rId2" Type="http://schemas.openxmlformats.org/officeDocument/2006/relationships/image" Target="../media/image52.png"></Relationship><Relationship Id="rId6" Type="http://schemas.openxmlformats.org/officeDocument/2006/relationships/image" Target="../media/image56.png"></Relationship><Relationship Id="rId5" Type="http://schemas.openxmlformats.org/officeDocument/2006/relationships/image" Target="../media/image55.png"></Relationship><Relationship Id="rId4" Type="http://schemas.openxmlformats.org/officeDocument/2006/relationships/image" Target="../media/image54.png"></Relationship><Relationship Id="rId9" Type="http://schemas.openxmlformats.org/officeDocument/2006/relationships/slideLayout" Target="../slideLayouts/slideLayout7.xml"></Relationship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2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463800" y="4800600"/>
            <a:ext cx="5816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42799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900" y="5880100"/>
            <a:ext cx="3149600" cy="39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500" y="5880100"/>
            <a:ext cx="2806700" cy="39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960600" y="4800600"/>
            <a:ext cx="58166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700" y="4279900"/>
            <a:ext cx="139700" cy="1041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31800" y="381000"/>
            <a:ext cx="1016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Noto Sans CJK KR Light"/>
              </a:rPr>
              <a:t>2025.07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4560" y="9372600"/>
            <a:ext cx="365894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Thin"/>
              </a:rPr>
              <a:t>김희상</a:t>
            </a:r>
          </a:p>
          <a:p>
            <a:pPr lvl="0" algn="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Thin"/>
              </a:rPr>
              <a:t>김성진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Thin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Thin"/>
              </a:rPr>
              <a:t>정종일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Thin"/>
              </a:rPr>
              <a:t> </a:t>
            </a:r>
            <a:r>
              <a:rPr lang="ko-KR" sz="1800" b="0" i="0" u="none" strike="noStrike" err="1">
                <a:solidFill>
                  <a:srgbClr val="000000"/>
                </a:solidFill>
                <a:ea typeface="Noto Sans CJK KR Thin"/>
              </a:rPr>
              <a:t>박윤재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Thin"/>
              </a:rPr>
              <a:t> </a:t>
            </a:r>
            <a:r>
              <a:rPr lang="ko-KR" sz="1800" b="0" i="0" u="none" strike="noStrike" err="1">
                <a:solidFill>
                  <a:srgbClr val="000000"/>
                </a:solidFill>
                <a:ea typeface="Noto Sans CJK KR Thin"/>
              </a:rPr>
              <a:t>조형진</a:t>
            </a:r>
            <a:endParaRPr lang="ko-KR" sz="1800" b="0" i="0" u="none" strike="noStrike">
              <a:solidFill>
                <a:srgbClr val="000000"/>
              </a:solidFill>
              <a:ea typeface="Noto Sans CJK KR Thin"/>
            </a:endParaRPr>
          </a:p>
        </p:txBody>
      </p:sp>
      <p:sp>
        <p:nvSpPr>
          <p:cNvPr id="10" name="TextBox 10"/>
          <p:cNvSpPr txBox="1"/>
          <p:nvPr/>
        </p:nvSpPr>
        <p:spPr>
          <a:xfrm rot="-5400000">
            <a:off x="-838200" y="8432800"/>
            <a:ext cx="2552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595959"/>
                </a:solidFill>
                <a:latin typeface="THELuxGoM"/>
              </a:rPr>
              <a:t>miricanvas.com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65400" y="2971800"/>
            <a:ext cx="13157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spc="700">
                <a:solidFill>
                  <a:srgbClr val="000000"/>
                </a:solidFill>
                <a:ea typeface="THELuxGoR"/>
              </a:rPr>
              <a:t>누구나</a:t>
            </a:r>
            <a:r>
              <a:rPr lang="en-US" sz="2500" b="0" i="0" u="none" strike="noStrike" spc="7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500" b="0" i="0" u="none" strike="noStrike" spc="700">
                <a:solidFill>
                  <a:srgbClr val="000000"/>
                </a:solidFill>
                <a:ea typeface="THELuxGoR"/>
              </a:rPr>
              <a:t>요청하고</a:t>
            </a:r>
            <a:r>
              <a:rPr lang="en-US" sz="2500" b="0" i="0" u="none" strike="noStrike" spc="700">
                <a:solidFill>
                  <a:srgbClr val="000000"/>
                </a:solidFill>
                <a:latin typeface="THELuxGo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 spc="700">
                <a:solidFill>
                  <a:srgbClr val="000000"/>
                </a:solidFill>
                <a:ea typeface="THELuxGoR"/>
              </a:rPr>
              <a:t>누구나</a:t>
            </a:r>
            <a:r>
              <a:rPr lang="en-US" sz="2500" b="0" i="0" u="none" strike="noStrike" spc="7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500" b="0" i="0" u="none" strike="noStrike" spc="700">
                <a:solidFill>
                  <a:srgbClr val="000000"/>
                </a:solidFill>
                <a:ea typeface="THELuxGoR"/>
              </a:rPr>
              <a:t>도와주는</a:t>
            </a:r>
            <a:r>
              <a:rPr lang="en-US" sz="2500" b="0" i="0" u="none" strike="noStrike" spc="7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500" b="0" i="0" u="none" strike="noStrike" spc="700">
                <a:solidFill>
                  <a:srgbClr val="000000"/>
                </a:solidFill>
                <a:ea typeface="THELuxGoR"/>
              </a:rPr>
              <a:t>생활</a:t>
            </a:r>
            <a:r>
              <a:rPr lang="en-US" sz="2500" b="0" i="0" u="none" strike="noStrike" spc="7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500" b="0" i="0" u="none" strike="noStrike" spc="700">
                <a:solidFill>
                  <a:srgbClr val="000000"/>
                </a:solidFill>
                <a:ea typeface="THELuxGoR"/>
              </a:rPr>
              <a:t>퀘스트</a:t>
            </a:r>
            <a:r>
              <a:rPr lang="en-US" sz="2500" b="0" i="0" u="none" strike="noStrike" spc="7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500" b="0" i="0" u="none" strike="noStrike" spc="700">
                <a:solidFill>
                  <a:srgbClr val="000000"/>
                </a:solidFill>
                <a:ea typeface="THELuxGoR"/>
              </a:rPr>
              <a:t>플랫폼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36900" y="3594100"/>
            <a:ext cx="119634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0" b="1" i="0" u="none" strike="noStrike" spc="-300">
                <a:solidFill>
                  <a:srgbClr val="000000"/>
                </a:solidFill>
                <a:latin typeface="THELuxGoB"/>
              </a:rPr>
              <a:t>QLY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88100" y="5867400"/>
            <a:ext cx="2882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spc="-100">
                <a:solidFill>
                  <a:srgbClr val="FFFFFF"/>
                </a:solidFill>
                <a:latin typeface="THELuxGoM"/>
              </a:rPr>
              <a:t>1</a:t>
            </a:r>
            <a:r>
              <a:rPr lang="ko-KR" sz="2300" b="0" i="0" u="none" strike="noStrike" spc="-100">
                <a:solidFill>
                  <a:srgbClr val="FFFFFF"/>
                </a:solidFill>
                <a:ea typeface="THELuxGoM"/>
              </a:rPr>
              <a:t>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96400" y="5892800"/>
            <a:ext cx="233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595959"/>
                </a:solidFill>
                <a:ea typeface="THELuxGoM"/>
              </a:rPr>
              <a:t>반응형</a:t>
            </a:r>
            <a:r>
              <a:rPr lang="en-US" sz="2000" b="0" i="0" u="none" strike="noStrike" spc="-100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THELuxGoM"/>
              </a:rPr>
              <a:t>웹</a:t>
            </a:r>
            <a:r>
              <a:rPr lang="en-US" sz="2000" b="0" i="0" u="none" strike="noStrike" spc="-100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THELuxGoM"/>
              </a:rPr>
              <a:t>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3600" y="1524000"/>
            <a:ext cx="72263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1" i="0" u="none" strike="noStrike">
                <a:solidFill>
                  <a:srgbClr val="377C7E">
                    <a:alpha val="50196"/>
                  </a:srgbClr>
                </a:solidFill>
                <a:ea typeface="Pretendard Medium"/>
              </a:rPr>
              <a:t>시스템</a:t>
            </a:r>
            <a:r>
              <a:rPr lang="en-US" sz="2100" b="1" i="0" u="none" strike="noStrike">
                <a:solidFill>
                  <a:srgbClr val="377C7E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1" i="0" u="none" strike="noStrike">
                <a:solidFill>
                  <a:srgbClr val="377C7E">
                    <a:alpha val="50196"/>
                  </a:srgbClr>
                </a:solidFill>
                <a:ea typeface="Pretendard Medium"/>
              </a:rPr>
              <a:t>구성도</a:t>
            </a:r>
            <a:r>
              <a:rPr lang="en-US" sz="2100" b="1" i="0" u="none" strike="noStrike">
                <a:solidFill>
                  <a:srgbClr val="377C7E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1" i="0" u="none" strike="noStrike">
                <a:solidFill>
                  <a:srgbClr val="377C7E">
                    <a:alpha val="50196"/>
                  </a:srgbClr>
                </a:solidFill>
                <a:ea typeface="Pretendard Medium"/>
              </a:rPr>
              <a:t>다이어그램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0700" y="266700"/>
            <a:ext cx="7569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03.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시스템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520700" y="787400"/>
            <a:ext cx="63500" cy="71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25500" y="698500"/>
            <a:ext cx="795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QLY 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시스템</a:t>
            </a: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 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구조</a:t>
            </a: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 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흐름도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0" y="7858596"/>
            <a:ext cx="266700" cy="26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0" y="3048000"/>
            <a:ext cx="3937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600" y="3048000"/>
            <a:ext cx="3937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0" y="4622800"/>
            <a:ext cx="3937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300" y="4622800"/>
            <a:ext cx="3937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4622800"/>
            <a:ext cx="3937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3830300" y="5753100"/>
            <a:ext cx="393700" cy="6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0896600" y="5753100"/>
            <a:ext cx="381000" cy="63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7950200" y="5753100"/>
            <a:ext cx="381000" cy="63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0" y="7264400"/>
            <a:ext cx="393700" cy="63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600" y="7264400"/>
            <a:ext cx="393700" cy="63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125700" y="5016500"/>
            <a:ext cx="736600" cy="6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63800" y="4660900"/>
            <a:ext cx="3175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0" y="3048000"/>
            <a:ext cx="393700" cy="63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0" y="4648200"/>
            <a:ext cx="393700" cy="63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0" y="7302500"/>
            <a:ext cx="393700" cy="63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 rot="10800000">
            <a:off x="622300" y="3860800"/>
            <a:ext cx="170942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 rot="10800000">
            <a:off x="622300" y="6578600"/>
            <a:ext cx="17094200" cy="12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471400" y="7807796"/>
            <a:ext cx="175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2000" b="0" i="0" u="none" strike="noStrike">
                <a:solidFill>
                  <a:srgbClr val="549A9D"/>
                </a:solidFill>
                <a:ea typeface="Pretendard Bold"/>
              </a:rPr>
              <a:t>시스템</a:t>
            </a:r>
            <a:r>
              <a:rPr lang="en-US" sz="2000" b="0" i="0" u="none" strike="noStrike">
                <a:solidFill>
                  <a:srgbClr val="549A9D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549A9D"/>
                </a:solidFill>
                <a:ea typeface="Pretendard Bold"/>
              </a:rPr>
              <a:t>흐름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15800" y="8445500"/>
            <a:ext cx="59563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1.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의뢰자가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퀘스트를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등록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→ API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서버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→ DB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2.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해결사가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퀘스트를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조회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신청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→ API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서버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→ DB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연동</a:t>
            </a:r>
          </a:p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3.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퀘스트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완료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시점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→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상태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확인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API →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완료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여부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4.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결제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API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통해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보상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지급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요청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처리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0">
            <a:alphaModFix amt="62000"/>
          </a:blip>
          <a:stretch>
            <a:fillRect/>
          </a:stretch>
        </p:blipFill>
        <p:spPr>
          <a:xfrm>
            <a:off x="584200" y="4305300"/>
            <a:ext cx="2768600" cy="736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76300" y="4432300"/>
            <a:ext cx="2209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500" b="0" i="0" u="none" strike="noStrike" spc="-200">
                <a:solidFill>
                  <a:srgbClr val="FFFFFF"/>
                </a:solidFill>
                <a:ea typeface="Noto Sans CJK KR Medium"/>
              </a:rPr>
              <a:t>해결사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Medium"/>
              </a:rPr>
              <a:t> (Pro)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1900" y="4305300"/>
            <a:ext cx="2540000" cy="736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3797300" y="4483100"/>
            <a:ext cx="2476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퀘스트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조회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및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신청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5600" y="4305300"/>
            <a:ext cx="2540000" cy="7366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6743700" y="4483100"/>
            <a:ext cx="2476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API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서버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alphaModFix amt="62000"/>
          </a:blip>
          <a:stretch>
            <a:fillRect/>
          </a:stretch>
        </p:blipFill>
        <p:spPr>
          <a:xfrm>
            <a:off x="584200" y="2717800"/>
            <a:ext cx="2768600" cy="7366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876300" y="2844800"/>
            <a:ext cx="2209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500" b="0" i="0" u="none" strike="noStrike" spc="-200">
                <a:solidFill>
                  <a:srgbClr val="FFFFFF"/>
                </a:solidFill>
                <a:ea typeface="Noto Sans CJK KR Medium"/>
              </a:rPr>
              <a:t>의뢰자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Medium"/>
              </a:rPr>
              <a:t> (Client)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1900" y="2705100"/>
            <a:ext cx="2540000" cy="7366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3937000" y="28956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퀘스트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등록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5600" y="2705100"/>
            <a:ext cx="2540000" cy="7366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6883400" y="28956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API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서버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9300" y="2705100"/>
            <a:ext cx="2540000" cy="7366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9817100" y="28956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DB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9300" y="4305300"/>
            <a:ext cx="2540000" cy="736600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9677400" y="4483100"/>
            <a:ext cx="2476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DB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90300" y="5410200"/>
            <a:ext cx="2540000" cy="736600"/>
          </a:xfrm>
          <a:prstGeom prst="rect">
            <a:avLst/>
          </a:prstGeom>
        </p:spPr>
      </p:pic>
      <p:sp>
        <p:nvSpPr>
          <p:cNvPr id="52" name="TextBox 52"/>
          <p:cNvSpPr txBox="1"/>
          <p:nvPr/>
        </p:nvSpPr>
        <p:spPr>
          <a:xfrm>
            <a:off x="11328400" y="5600700"/>
            <a:ext cx="2476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DB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24000" y="5410200"/>
            <a:ext cx="2540000" cy="7366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4262100" y="5600700"/>
            <a:ext cx="2476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결제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API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23800" y="4305300"/>
            <a:ext cx="2540000" cy="736600"/>
          </a:xfrm>
          <a:prstGeom prst="rect">
            <a:avLst/>
          </a:prstGeom>
        </p:spPr>
      </p:pic>
      <p:sp>
        <p:nvSpPr>
          <p:cNvPr id="58" name="TextBox 58"/>
          <p:cNvSpPr txBox="1"/>
          <p:nvPr/>
        </p:nvSpPr>
        <p:spPr>
          <a:xfrm>
            <a:off x="12661900" y="4483100"/>
            <a:ext cx="2476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결제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요청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0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7500" y="5410200"/>
            <a:ext cx="2540000" cy="736600"/>
          </a:xfrm>
          <a:prstGeom prst="rect">
            <a:avLst/>
          </a:prstGeom>
        </p:spPr>
      </p:pic>
      <p:sp>
        <p:nvSpPr>
          <p:cNvPr id="61" name="TextBox 61"/>
          <p:cNvSpPr txBox="1"/>
          <p:nvPr/>
        </p:nvSpPr>
        <p:spPr>
          <a:xfrm>
            <a:off x="5435600" y="5600700"/>
            <a:ext cx="2476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퀘스트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완료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여부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확인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6600" y="5410200"/>
            <a:ext cx="2540000" cy="736600"/>
          </a:xfrm>
          <a:prstGeom prst="rect">
            <a:avLst/>
          </a:prstGeom>
        </p:spPr>
      </p:pic>
      <p:sp>
        <p:nvSpPr>
          <p:cNvPr id="64" name="TextBox 64"/>
          <p:cNvSpPr txBox="1"/>
          <p:nvPr/>
        </p:nvSpPr>
        <p:spPr>
          <a:xfrm>
            <a:off x="8394700" y="5600700"/>
            <a:ext cx="2476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API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서버</a:t>
            </a:r>
          </a:p>
        </p:txBody>
      </p:sp>
      <p:grpSp>
        <p:nvGrpSpPr>
          <p:cNvPr id="65" name="Group 6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6" name="Picture 66"/>
          <p:cNvPicPr>
            <a:picLocks noChangeAspect="1"/>
          </p:cNvPicPr>
          <p:nvPr/>
        </p:nvPicPr>
        <p:blipFill>
          <a:blip r:embed="rId10">
            <a:alphaModFix amt="62000"/>
          </a:blip>
          <a:stretch>
            <a:fillRect/>
          </a:stretch>
        </p:blipFill>
        <p:spPr>
          <a:xfrm>
            <a:off x="584200" y="6934200"/>
            <a:ext cx="2768600" cy="736600"/>
          </a:xfrm>
          <a:prstGeom prst="rect">
            <a:avLst/>
          </a:prstGeom>
        </p:spPr>
      </p:pic>
      <p:sp>
        <p:nvSpPr>
          <p:cNvPr id="67" name="TextBox 67"/>
          <p:cNvSpPr txBox="1"/>
          <p:nvPr/>
        </p:nvSpPr>
        <p:spPr>
          <a:xfrm>
            <a:off x="876300" y="7073900"/>
            <a:ext cx="2209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500" b="0" i="0" u="none" strike="noStrike" spc="-200">
                <a:solidFill>
                  <a:srgbClr val="FFFFFF"/>
                </a:solidFill>
                <a:ea typeface="Noto Sans CJK KR Medium"/>
              </a:rPr>
              <a:t>관리자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Medium"/>
              </a:rPr>
              <a:t> (Admin)</a:t>
            </a:r>
          </a:p>
        </p:txBody>
      </p:sp>
      <p:grpSp>
        <p:nvGrpSpPr>
          <p:cNvPr id="68" name="Group 6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9" name="Picture 6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9200" y="6934200"/>
            <a:ext cx="2540000" cy="736600"/>
          </a:xfrm>
          <a:prstGeom prst="rect">
            <a:avLst/>
          </a:prstGeom>
        </p:spPr>
      </p:pic>
      <p:sp>
        <p:nvSpPr>
          <p:cNvPr id="70" name="TextBox 70"/>
          <p:cNvSpPr txBox="1"/>
          <p:nvPr/>
        </p:nvSpPr>
        <p:spPr>
          <a:xfrm>
            <a:off x="3924300" y="71247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관리자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페이지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접근</a:t>
            </a:r>
          </a:p>
        </p:txBody>
      </p:sp>
      <p:grpSp>
        <p:nvGrpSpPr>
          <p:cNvPr id="71" name="Group 7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2" name="Picture 7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2900" y="6934200"/>
            <a:ext cx="2540000" cy="736600"/>
          </a:xfrm>
          <a:prstGeom prst="rect">
            <a:avLst/>
          </a:prstGeom>
        </p:spPr>
      </p:pic>
      <p:sp>
        <p:nvSpPr>
          <p:cNvPr id="73" name="TextBox 73"/>
          <p:cNvSpPr txBox="1"/>
          <p:nvPr/>
        </p:nvSpPr>
        <p:spPr>
          <a:xfrm>
            <a:off x="6870700" y="71247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Admin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서버</a:t>
            </a:r>
          </a:p>
        </p:txBody>
      </p:sp>
      <p:grpSp>
        <p:nvGrpSpPr>
          <p:cNvPr id="74" name="Group 7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5" name="Picture 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6600" y="6934200"/>
            <a:ext cx="2540000" cy="736600"/>
          </a:xfrm>
          <a:prstGeom prst="rect">
            <a:avLst/>
          </a:prstGeom>
        </p:spPr>
      </p:pic>
      <p:sp>
        <p:nvSpPr>
          <p:cNvPr id="76" name="TextBox 76"/>
          <p:cNvSpPr txBox="1"/>
          <p:nvPr/>
        </p:nvSpPr>
        <p:spPr>
          <a:xfrm>
            <a:off x="9804400" y="71247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DB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유저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관리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0700" y="266700"/>
            <a:ext cx="7569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04. DB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설계</a:t>
            </a: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 (Database Design) 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520700" y="787400"/>
            <a:ext cx="63500" cy="711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520700"/>
            <a:ext cx="12230100" cy="9245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25500" y="698500"/>
            <a:ext cx="795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QLY – DB 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테이블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102100"/>
            <a:ext cx="292100" cy="33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89000" y="3987800"/>
            <a:ext cx="6781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sz="2800" b="0" i="0" u="none" strike="noStrike">
                <a:solidFill>
                  <a:srgbClr val="549A9D"/>
                </a:solidFill>
                <a:latin typeface="Pretendard Bold"/>
              </a:rPr>
              <a:t>DB </a:t>
            </a:r>
            <a:r>
              <a:rPr lang="ko-KR" sz="2800" b="0" i="0" u="none" strike="noStrike">
                <a:solidFill>
                  <a:srgbClr val="549A9D"/>
                </a:solidFill>
                <a:ea typeface="Pretendard Bold"/>
              </a:rPr>
              <a:t>테이블</a:t>
            </a:r>
            <a:r>
              <a:rPr lang="en-US" sz="2800" b="0" i="0" u="none" strike="noStrike">
                <a:solidFill>
                  <a:srgbClr val="549A9D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49A9D"/>
                </a:solidFill>
                <a:ea typeface="Pretendard Bold"/>
              </a:rPr>
              <a:t>목록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2600" y="4965700"/>
            <a:ext cx="5346700" cy="487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1. USERS </a:t>
            </a:r>
          </a:p>
          <a:p>
            <a:pPr lvl="0" algn="l">
              <a:lnSpc>
                <a:spcPct val="125329"/>
              </a:lnSpc>
            </a:pP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   :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사용자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회원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ID,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닉네임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비밀번호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이메일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2. QUESTS </a:t>
            </a:r>
          </a:p>
          <a:p>
            <a:pPr lvl="0" algn="l">
              <a:lnSpc>
                <a:spcPct val="125329"/>
              </a:lnSpc>
            </a:pP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   :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등록된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퀘스트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의뢰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내용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장소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보상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3. QUEST_APPLICATION </a:t>
            </a:r>
          </a:p>
          <a:p>
            <a:pPr lvl="0" algn="l">
              <a:lnSpc>
                <a:spcPct val="125329"/>
              </a:lnSpc>
            </a:pP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   :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퀘스트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신청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내역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신청자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신청일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매칭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4. COIN_HISTORY </a:t>
            </a:r>
          </a:p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   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: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코인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거래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내역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지급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차감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잔여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코인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5. PAYMENT_HISTORY </a:t>
            </a:r>
          </a:p>
          <a:p>
            <a:pPr lvl="0" algn="l">
              <a:lnSpc>
                <a:spcPct val="125329"/>
              </a:lnSpc>
            </a:pP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  :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토큰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결제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환불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관련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이력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은행명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계좌번호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포함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6. QUESTIONS </a:t>
            </a:r>
          </a:p>
          <a:p>
            <a:pPr lvl="0" algn="l">
              <a:lnSpc>
                <a:spcPct val="125329"/>
              </a:lnSpc>
            </a:pP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  : 1:1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문의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내역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문의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내용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답변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상태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작성일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7. QUEST_TASK </a:t>
            </a:r>
          </a:p>
          <a:p>
            <a:pPr lvl="0" algn="l">
              <a:lnSpc>
                <a:spcPct val="125329"/>
              </a:lnSpc>
            </a:pP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: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퀘스트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세부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작업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목록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체크리스트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완료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여부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3600" y="1524000"/>
            <a:ext cx="72263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100" b="1" i="0" u="none" strike="noStrike">
                <a:solidFill>
                  <a:srgbClr val="377C7E">
                    <a:alpha val="50196"/>
                  </a:srgbClr>
                </a:solidFill>
                <a:latin typeface="Pretendard Medium"/>
              </a:rPr>
              <a:t>ERD </a:t>
            </a:r>
            <a:r>
              <a:rPr lang="ko-KR" sz="2100" b="1" i="0" u="none" strike="noStrike">
                <a:solidFill>
                  <a:srgbClr val="377C7E">
                    <a:alpha val="50196"/>
                  </a:srgbClr>
                </a:solidFill>
                <a:ea typeface="Pretendard Medium"/>
              </a:rPr>
              <a:t>구조도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0CA92-E47C-397B-6611-DD0F123EA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F5E75FB7-11EE-96CB-987A-A78CE84466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558800" y="584200"/>
            <a:ext cx="167132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132708F-2D3E-5FD2-9BDB-46FC6B5AB945}"/>
              </a:ext>
            </a:extLst>
          </p:cNvPr>
          <p:cNvSpPr txBox="1"/>
          <p:nvPr/>
        </p:nvSpPr>
        <p:spPr>
          <a:xfrm>
            <a:off x="584200" y="1905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500" b="1" i="0" u="none" strike="noStrike" err="1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메인페이지</a:t>
            </a:r>
            <a:endParaRPr lang="en-US" sz="2500" b="1" i="0" u="none" strike="noStrike">
              <a:solidFill>
                <a:srgbClr val="0E6D62">
                  <a:alpha val="50196"/>
                </a:srgbClr>
              </a:solidFill>
              <a:latin typeface="Pretendard Semi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04285F9-FA8B-244F-5821-B847DC6E7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635000"/>
            <a:ext cx="10396004" cy="9424318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53F99495-C120-EE15-E592-4378C343F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6000" y="0"/>
            <a:ext cx="7112000" cy="10287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732B597-6F34-77DC-867F-BBCF98177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6454" y="1003299"/>
            <a:ext cx="6623088" cy="190126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55F851C-E1B4-6728-99A6-3F12CA8C9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4856" y="5994929"/>
            <a:ext cx="6623087" cy="3252662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5A9B09F8-E32C-B407-3422-BAE34C043BFB}"/>
              </a:ext>
            </a:extLst>
          </p:cNvPr>
          <p:cNvSpPr txBox="1"/>
          <p:nvPr/>
        </p:nvSpPr>
        <p:spPr>
          <a:xfrm>
            <a:off x="11397196" y="381572"/>
            <a:ext cx="7112000" cy="44958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 sz="2500" b="1" dirty="0">
                <a:solidFill>
                  <a:srgbClr val="000000"/>
                </a:solidFill>
                <a:latin typeface="Pretendard Regular"/>
              </a:rPr>
              <a:t>상단 </a:t>
            </a:r>
            <a:r>
              <a:rPr lang="ko-KR" altLang="en-US" sz="2500" b="1" dirty="0" err="1">
                <a:solidFill>
                  <a:srgbClr val="000000"/>
                </a:solidFill>
                <a:latin typeface="Pretendard Regular"/>
              </a:rPr>
              <a:t>메뉴바</a:t>
            </a:r>
            <a:r>
              <a:rPr lang="ko-KR" altLang="en-US" sz="2500" b="1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b="1" dirty="0" err="1">
                <a:solidFill>
                  <a:srgbClr val="000000"/>
                </a:solidFill>
                <a:latin typeface="Pretendard Regular"/>
              </a:rPr>
              <a:t>토글방식</a:t>
            </a:r>
            <a:endParaRPr lang="en-US" altLang="ko-KR" sz="2500" b="1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A371CD64-89B5-7AF4-A09E-E1EA3B2B6B53}"/>
              </a:ext>
            </a:extLst>
          </p:cNvPr>
          <p:cNvSpPr txBox="1"/>
          <p:nvPr/>
        </p:nvSpPr>
        <p:spPr>
          <a:xfrm>
            <a:off x="11397196" y="4869966"/>
            <a:ext cx="6045654" cy="118121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 sz="2500" b="1" dirty="0">
                <a:solidFill>
                  <a:srgbClr val="000000"/>
                </a:solidFill>
                <a:latin typeface="Pretendard Regular"/>
              </a:rPr>
              <a:t>로그인 유형별</a:t>
            </a:r>
            <a:r>
              <a:rPr lang="en-US" altLang="ko-KR" sz="2500" b="1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altLang="en-US" sz="2500" b="1" dirty="0">
                <a:solidFill>
                  <a:srgbClr val="000000"/>
                </a:solidFill>
                <a:latin typeface="Pretendard Regular"/>
              </a:rPr>
              <a:t>의뢰자</a:t>
            </a:r>
            <a:r>
              <a:rPr lang="en-US" altLang="ko-KR" sz="2500" b="1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altLang="en-US" sz="2500" b="1" dirty="0">
                <a:solidFill>
                  <a:srgbClr val="000000"/>
                </a:solidFill>
                <a:latin typeface="Pretendard Regular"/>
              </a:rPr>
              <a:t>해결사</a:t>
            </a:r>
            <a:r>
              <a:rPr lang="en-US" altLang="ko-KR" sz="2500" b="1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altLang="en-US" sz="2500" b="1" dirty="0">
                <a:solidFill>
                  <a:srgbClr val="000000"/>
                </a:solidFill>
                <a:latin typeface="Pretendard Regular"/>
              </a:rPr>
              <a:t>관리자</a:t>
            </a:r>
            <a:r>
              <a:rPr lang="en-US" altLang="ko-KR" sz="2500" b="1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 sz="2500" b="1" dirty="0" err="1">
                <a:solidFill>
                  <a:srgbClr val="000000"/>
                </a:solidFill>
                <a:latin typeface="Pretendard Regular"/>
              </a:rPr>
              <a:t>메뉴바</a:t>
            </a:r>
            <a:r>
              <a:rPr lang="ko-KR" altLang="en-US" sz="2500" b="1" dirty="0">
                <a:solidFill>
                  <a:srgbClr val="000000"/>
                </a:solidFill>
                <a:latin typeface="Pretendard Regular"/>
              </a:rPr>
              <a:t> 구성</a:t>
            </a:r>
            <a:endParaRPr lang="en-US" altLang="ko-KR" sz="2500" b="1" dirty="0">
              <a:solidFill>
                <a:srgbClr val="000000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36886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3B41A515-2600-F7FA-59E0-E5FD20CC2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58300" y="0"/>
            <a:ext cx="9029700" cy="10287000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9D8CE4A-E7BB-BE58-AED7-8C534C8EA2E4}"/>
              </a:ext>
            </a:extLst>
          </p:cNvPr>
          <p:cNvSpPr txBox="1"/>
          <p:nvPr/>
        </p:nvSpPr>
        <p:spPr>
          <a:xfrm>
            <a:off x="9422471" y="679004"/>
            <a:ext cx="7112000" cy="44958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en-US" altLang="ko-KR" sz="2500" b="1" dirty="0" err="1">
                <a:solidFill>
                  <a:srgbClr val="000000"/>
                </a:solidFill>
                <a:latin typeface="Pretendard Regular"/>
              </a:rPr>
              <a:t>taskList</a:t>
            </a:r>
            <a:r>
              <a:rPr lang="en-US" altLang="ko-KR" sz="2500" b="1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500" b="1" dirty="0">
                <a:solidFill>
                  <a:srgbClr val="000000"/>
                </a:solidFill>
                <a:ea typeface="Pretendard Regular"/>
              </a:rPr>
              <a:t>항목</a:t>
            </a:r>
            <a:r>
              <a:rPr lang="en-US" altLang="ko-KR" sz="2500" b="1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500" b="1" dirty="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altLang="ko-KR" sz="2500" b="1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500" b="1" dirty="0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altLang="ko-KR" sz="2500" b="1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500" b="1" dirty="0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altLang="ko-KR" sz="2500" b="1" dirty="0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1061" y="685879"/>
            <a:ext cx="8419609" cy="94545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756068" y="3206750"/>
            <a:ext cx="8369300" cy="387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54370" y="1350155"/>
            <a:ext cx="6569868" cy="53030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754370" y="2107396"/>
            <a:ext cx="7344816" cy="735596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1B5C38B9-2724-808C-1F9E-3E6813E1984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3000"/>
          </a:blip>
          <a:stretch>
            <a:fillRect/>
          </a:stretch>
        </p:blipFill>
        <p:spPr>
          <a:xfrm>
            <a:off x="558800" y="584200"/>
            <a:ext cx="16713200" cy="25400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699F757E-680E-0FF3-2152-64212271A46F}"/>
              </a:ext>
            </a:extLst>
          </p:cNvPr>
          <p:cNvSpPr txBox="1"/>
          <p:nvPr/>
        </p:nvSpPr>
        <p:spPr>
          <a:xfrm>
            <a:off x="584200" y="1905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퀘스트 등록하기</a:t>
            </a:r>
            <a:endParaRPr lang="en-US" sz="2500" b="1" i="0" u="none" strike="noStrike">
              <a:solidFill>
                <a:srgbClr val="0E6D62">
                  <a:alpha val="50196"/>
                </a:srgbClr>
              </a:solidFill>
              <a:latin typeface="Pretendard SemiBold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16070" y="0"/>
            <a:ext cx="9271930" cy="10287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79C1E95-A531-725B-604A-A996115B2231}"/>
              </a:ext>
            </a:extLst>
          </p:cNvPr>
          <p:cNvGrpSpPr/>
          <p:nvPr/>
        </p:nvGrpSpPr>
        <p:grpSpPr>
          <a:xfrm>
            <a:off x="9144000" y="752320"/>
            <a:ext cx="8989484" cy="8950480"/>
            <a:chOff x="8953500" y="752320"/>
            <a:chExt cx="9179984" cy="938328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53500" y="6586508"/>
              <a:ext cx="9179984" cy="354909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53500" y="752320"/>
              <a:ext cx="9144000" cy="179882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953500" y="2619220"/>
              <a:ext cx="9144000" cy="2596288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9217024" y="243012"/>
            <a:ext cx="9144000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카카오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1" i="0" u="none" strike="noStrike" err="1">
                <a:solidFill>
                  <a:srgbClr val="000000"/>
                </a:solidFill>
                <a:latin typeface="Pretendard Regular"/>
              </a:rPr>
              <a:t>api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키를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가져와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1" i="0" u="none" strike="noStrike" err="1">
                <a:solidFill>
                  <a:srgbClr val="000000"/>
                </a:solidFill>
                <a:latin typeface="Pretendard Regular"/>
              </a:rPr>
              <a:t>db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위도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경도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저장하기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17024" y="5531829"/>
            <a:ext cx="9144000" cy="898004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사진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CloudinaryUploader.java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  <a:defRPr lang="ko-KR" altLang="en-US"/>
            </a:pP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en-US" sz="2500" b="1" i="0" u="none" strike="noStrike" err="1">
                <a:solidFill>
                  <a:srgbClr val="000000"/>
                </a:solidFill>
                <a:latin typeface="Pretendard Regular"/>
              </a:rPr>
              <a:t>Cloudinary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서버에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 err="1">
                <a:solidFill>
                  <a:srgbClr val="000000"/>
                </a:solidFill>
                <a:ea typeface="Pretendard Regular"/>
              </a:rPr>
              <a:t>업로드된다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39710D6F-B086-D7E4-22A3-6F4FAFFBCEC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558800" y="584200"/>
            <a:ext cx="16713200" cy="25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796182-74B2-1B96-ACBC-92228A33D591}"/>
              </a:ext>
            </a:extLst>
          </p:cNvPr>
          <p:cNvSpPr txBox="1"/>
          <p:nvPr/>
        </p:nvSpPr>
        <p:spPr>
          <a:xfrm>
            <a:off x="584200" y="1905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퀘스트 등록하기</a:t>
            </a:r>
            <a:endParaRPr lang="en-US" sz="2500" b="1" i="0" u="none" strike="noStrike">
              <a:solidFill>
                <a:srgbClr val="0E6D62">
                  <a:alpha val="50196"/>
                </a:srgbClr>
              </a:solidFill>
              <a:latin typeface="Pretendard SemiBold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A906392-F157-37F0-BF5A-560DAA258D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71061" y="685879"/>
            <a:ext cx="8419609" cy="945457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>
            <a:extLst>
              <a:ext uri="{FF2B5EF4-FFF2-40B4-BE49-F238E27FC236}">
                <a16:creationId xmlns:a16="http://schemas.microsoft.com/office/drawing/2014/main" id="{23FA6263-2962-F6D6-394B-D63E3AB7A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51340" y="0"/>
            <a:ext cx="8836660" cy="10287000"/>
          </a:xfrm>
          <a:prstGeom prst="rect">
            <a:avLst/>
          </a:prstGeom>
        </p:spPr>
      </p:pic>
      <p:pic>
        <p:nvPicPr>
          <p:cNvPr id="4" name="Picture 4" descr="/temp/image8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9"/>
          <a:stretch>
            <a:fillRect/>
          </a:stretch>
        </p:blipFill>
        <p:spPr>
          <a:xfrm rot="0">
            <a:off x="9542780" y="2590165"/>
            <a:ext cx="8674735" cy="1000125"/>
          </a:xfrm>
          <a:prstGeom prst="rect"/>
          <a:noFill/>
        </p:spPr>
      </p:pic>
      <p:pic>
        <p:nvPicPr>
          <p:cNvPr id="5" name="Picture 5" descr="/temp/image8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42780" y="6296660"/>
            <a:ext cx="8674735" cy="2108835"/>
          </a:xfrm>
          <a:prstGeom prst="rect"/>
          <a:noFill/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300F9752-D8D6-6DF5-480E-5A653C806F9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3000"/>
          </a:blip>
          <a:stretch>
            <a:fillRect/>
          </a:stretch>
        </p:blipFill>
        <p:spPr>
          <a:xfrm>
            <a:off x="558800" y="584200"/>
            <a:ext cx="167132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6B6DECC9-2FC7-AEA5-E389-405E931473E8}"/>
              </a:ext>
            </a:extLst>
          </p:cNvPr>
          <p:cNvSpPr txBox="1"/>
          <p:nvPr/>
        </p:nvSpPr>
        <p:spPr>
          <a:xfrm>
            <a:off x="584200" y="1905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퀘스트 신청하기</a:t>
            </a:r>
            <a:endParaRPr lang="en-US" sz="2500" b="1" i="0" u="none" strike="noStrike">
              <a:solidFill>
                <a:srgbClr val="0E6D62">
                  <a:alpha val="50196"/>
                </a:srgbClr>
              </a:solidFill>
              <a:latin typeface="Pretendard SemiBold"/>
            </a:endParaRPr>
          </a:p>
        </p:txBody>
      </p:sp>
      <p:sp>
        <p:nvSpPr>
          <p:cNvPr id="12" name="TextBox 8"/>
          <p:cNvSpPr txBox="1">
            <a:spLocks/>
          </p:cNvSpPr>
          <p:nvPr/>
        </p:nvSpPr>
        <p:spPr>
          <a:xfrm rot="0">
            <a:off x="9664065" y="1857375"/>
            <a:ext cx="9144635" cy="508635"/>
          </a:xfrm>
          <a:prstGeom prst="rect"/>
        </p:spPr>
        <p:txBody>
          <a:bodyPr wrap="square" lIns="0" tIns="0" rIns="0" bIns="0" numCol="1" vert="horz" anchor="t">
            <a:noAutofit/>
          </a:bodyPr>
          <a:lstStyle/>
          <a:p>
            <a:pPr marL="34290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ko-KR" sz="2400" b="1">
                <a:solidFill>
                  <a:srgbClr val="000000"/>
                </a:solidFill>
                <a:ea typeface="Pretendard Regular" charset="0"/>
              </a:rPr>
              <a:t>특정</a:t>
            </a:r>
            <a:r>
              <a:rPr lang="en-US" altLang="ko-KR" sz="2400" b="1">
                <a:solidFill>
                  <a:srgbClr val="000000"/>
                </a:solidFill>
                <a:latin typeface="Pretendard Regular" charset="0"/>
              </a:rPr>
              <a:t> </a:t>
            </a:r>
            <a:r>
              <a:rPr lang="ko-KR" altLang="ko-KR" sz="2500" b="1">
                <a:solidFill>
                  <a:srgbClr val="000000"/>
                </a:solidFill>
                <a:ea typeface="Pretendard Regular" charset="0"/>
              </a:rPr>
              <a:t>퀘스트를</a:t>
            </a:r>
            <a:r>
              <a:rPr lang="en-US" altLang="ko-KR" sz="2400" b="1">
                <a:solidFill>
                  <a:srgbClr val="000000"/>
                </a:solidFill>
                <a:latin typeface="Pretendard Regular" charset="0"/>
              </a:rPr>
              <a:t> </a:t>
            </a:r>
            <a:r>
              <a:rPr lang="ko-KR" altLang="ko-KR" sz="2400" b="1">
                <a:solidFill>
                  <a:srgbClr val="000000"/>
                </a:solidFill>
                <a:ea typeface="Pretendard Regular" charset="0"/>
              </a:rPr>
              <a:t>상세히</a:t>
            </a:r>
            <a:r>
              <a:rPr lang="en-US" altLang="ko-KR" sz="2400" b="1">
                <a:solidFill>
                  <a:srgbClr val="000000"/>
                </a:solidFill>
                <a:latin typeface="Pretendard Regular" charset="0"/>
              </a:rPr>
              <a:t> </a:t>
            </a:r>
            <a:r>
              <a:rPr lang="ko-KR" altLang="ko-KR" sz="2400" b="1">
                <a:solidFill>
                  <a:srgbClr val="000000"/>
                </a:solidFill>
                <a:ea typeface="Pretendard Regular" charset="0"/>
              </a:rPr>
              <a:t>보여줌</a:t>
            </a:r>
            <a:endParaRPr lang="ko-KR" altLang="en-US" sz="2400" b="1">
              <a:solidFill>
                <a:srgbClr val="000000"/>
              </a:solidFill>
              <a:ea typeface="Pretendard Regular" charset="0"/>
            </a:endParaRPr>
          </a:p>
        </p:txBody>
      </p:sp>
      <p:sp>
        <p:nvSpPr>
          <p:cNvPr id="13" name="TextBox 8"/>
          <p:cNvSpPr txBox="1">
            <a:spLocks/>
          </p:cNvSpPr>
          <p:nvPr/>
        </p:nvSpPr>
        <p:spPr>
          <a:xfrm rot="0">
            <a:off x="9664065" y="5757545"/>
            <a:ext cx="9144635" cy="508635"/>
          </a:xfrm>
          <a:prstGeom prst="rect"/>
        </p:spPr>
        <p:txBody>
          <a:bodyPr wrap="square" lIns="0" tIns="0" rIns="0" bIns="0" numCol="1" vert="horz" anchor="t">
            <a:noAutofit/>
          </a:bodyPr>
          <a:lstStyle/>
          <a:p>
            <a:pPr marL="34290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ko-KR" sz="2400" b="1">
                <a:solidFill>
                  <a:srgbClr val="000000"/>
                </a:solidFill>
                <a:ea typeface="Pretendard Regular" charset="0"/>
              </a:rPr>
              <a:t>실제</a:t>
            </a:r>
            <a:r>
              <a:rPr lang="en-US" altLang="ko-KR" sz="2400" b="1">
                <a:solidFill>
                  <a:srgbClr val="000000"/>
                </a:solidFill>
                <a:latin typeface="Pretendard Regular" charset="0"/>
              </a:rPr>
              <a:t> </a:t>
            </a:r>
            <a:r>
              <a:rPr lang="ko-KR" altLang="ko-KR" sz="2400" b="1">
                <a:solidFill>
                  <a:srgbClr val="000000"/>
                </a:solidFill>
                <a:ea typeface="Pretendard Regular" charset="0"/>
              </a:rPr>
              <a:t>퀘스트에</a:t>
            </a:r>
            <a:r>
              <a:rPr lang="en-US" altLang="ko-KR" sz="2400" b="1">
                <a:solidFill>
                  <a:srgbClr val="000000"/>
                </a:solidFill>
                <a:latin typeface="Pretendard Regular" charset="0"/>
              </a:rPr>
              <a:t> </a:t>
            </a:r>
            <a:r>
              <a:rPr lang="ko-KR" altLang="ko-KR" sz="2500" b="1">
                <a:solidFill>
                  <a:srgbClr val="000000"/>
                </a:solidFill>
                <a:ea typeface="Pretendard Regular" charset="0"/>
              </a:rPr>
              <a:t>신청하는</a:t>
            </a:r>
            <a:r>
              <a:rPr lang="en-US" altLang="ko-KR" sz="2400" b="1">
                <a:solidFill>
                  <a:srgbClr val="000000"/>
                </a:solidFill>
                <a:latin typeface="Pretendard Regular" charset="0"/>
              </a:rPr>
              <a:t> </a:t>
            </a:r>
            <a:r>
              <a:rPr lang="ko-KR" altLang="ko-KR" sz="2400" b="1">
                <a:solidFill>
                  <a:srgbClr val="000000"/>
                </a:solidFill>
                <a:ea typeface="Pretendard Regular" charset="0"/>
              </a:rPr>
              <a:t>로직</a:t>
            </a:r>
            <a:r>
              <a:rPr lang="en-US" altLang="ko-KR" sz="2400" b="1">
                <a:solidFill>
                  <a:srgbClr val="000000"/>
                </a:solidFill>
                <a:latin typeface="Pretendard Regular" charset="0"/>
              </a:rPr>
              <a:t> </a:t>
            </a:r>
            <a:r>
              <a:rPr lang="ko-KR" altLang="ko-KR" sz="2400" b="1">
                <a:solidFill>
                  <a:srgbClr val="000000"/>
                </a:solidFill>
                <a:ea typeface="Pretendard Regular" charset="0"/>
              </a:rPr>
              <a:t>실행</a:t>
            </a:r>
            <a:endParaRPr lang="ko-KR" altLang="en-US" sz="2400" b="1">
              <a:solidFill>
                <a:srgbClr val="000000"/>
              </a:solidFill>
              <a:ea typeface="Pretendard Regular" charset="0"/>
            </a:endParaRPr>
          </a:p>
        </p:txBody>
      </p:sp>
      <p:pic>
        <p:nvPicPr>
          <p:cNvPr id="16" name="그림 2" descr="/temp/fImage3057635434850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7215" y="2308860"/>
            <a:ext cx="8775065" cy="6440170"/>
          </a:xfrm>
          <a:prstGeom prst="rect"/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</p:spTree>
  </p:cSld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00D00990-687A-551A-B315-A72152E024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558800" y="584200"/>
            <a:ext cx="16713200" cy="25400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7580B7BE-D7BE-B858-EAD2-7DA4369F7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58300" y="0"/>
            <a:ext cx="90297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22765" y="1146810"/>
            <a:ext cx="5734050" cy="18567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422765" y="4900295"/>
            <a:ext cx="8686800" cy="441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417685" y="3459480"/>
            <a:ext cx="8686800" cy="89662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키워드로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검색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필터링이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아닌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 err="1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(JavaScript)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필터링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방식</a:t>
            </a:r>
          </a:p>
          <a:p>
            <a:pPr lvl="0" algn="l">
              <a:lnSpc>
                <a:spcPct val="99600"/>
              </a:lnSpc>
              <a:defRPr lang="ko-KR" altLang="en-US"/>
            </a:pPr>
            <a:endParaRPr lang="en-US" sz="2500" b="1" i="0" u="none" strike="noStrike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  <a:defRPr lang="ko-KR" altLang="en-US"/>
            </a:pPr>
            <a:endParaRPr lang="en-US" sz="2500" b="1" i="0" u="none" strike="noStrike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  <a:defRPr lang="ko-KR" altLang="en-US"/>
            </a:pPr>
            <a:endParaRPr lang="en-US" sz="900" b="1" i="0" u="none" strike="noStrike">
              <a:solidFill>
                <a:srgbClr val="000000"/>
              </a:solidFill>
              <a:latin typeface="Noto Sans CJK KR Regular"/>
              <a:ea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422765" y="678815"/>
            <a:ext cx="7112000" cy="44958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신청자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계산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F85C6C9-C17F-CC39-A28F-187761562B8B}"/>
              </a:ext>
            </a:extLst>
          </p:cNvPr>
          <p:cNvSpPr txBox="1"/>
          <p:nvPr/>
        </p:nvSpPr>
        <p:spPr>
          <a:xfrm>
            <a:off x="584200" y="1905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퀘스트 전체보기</a:t>
            </a:r>
            <a:endParaRPr lang="en-US" sz="2500" b="1" i="0" u="none" strike="noStrike">
              <a:solidFill>
                <a:srgbClr val="0E6D62">
                  <a:alpha val="50196"/>
                </a:srgbClr>
              </a:solidFill>
              <a:latin typeface="Pretendard SemiBold"/>
            </a:endParaRPr>
          </a:p>
        </p:txBody>
      </p:sp>
      <p:pic>
        <p:nvPicPr>
          <p:cNvPr id="13" name="그림 4" descr="/temp/fImage159371546775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2610" y="2511425"/>
            <a:ext cx="8579485" cy="5847080"/>
          </a:xfrm>
          <a:prstGeom prst="rect"/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</p:spTree>
  </p:cSld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21AA9F80-E7D9-C5E3-FBF1-71A0E4776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51340" y="5080"/>
            <a:ext cx="8836660" cy="10287000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348BC69F-9E66-B2F8-5831-7E9AA2D1986B}"/>
              </a:ext>
            </a:extLst>
          </p:cNvPr>
          <p:cNvSpPr txBox="1"/>
          <p:nvPr/>
        </p:nvSpPr>
        <p:spPr>
          <a:xfrm>
            <a:off x="9795510" y="530860"/>
            <a:ext cx="8301990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 sz="2400" b="1">
                <a:solidFill>
                  <a:srgbClr val="000000"/>
                </a:solidFill>
                <a:ea typeface="Pretendard Regular"/>
              </a:rPr>
              <a:t>체크박스</a:t>
            </a:r>
            <a:endParaRPr lang="ko-KR" altLang="ko-KR" sz="2400" b="1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94900" y="1574800"/>
            <a:ext cx="8102600" cy="850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04400" y="1068070"/>
            <a:ext cx="8324215" cy="393128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804400" y="6131560"/>
            <a:ext cx="8292465" cy="1945005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E6D0DC3F-1D7D-909E-258D-D5285FD56AF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3000"/>
          </a:blip>
          <a:stretch>
            <a:fillRect/>
          </a:stretch>
        </p:blipFill>
        <p:spPr>
          <a:xfrm>
            <a:off x="558800" y="584200"/>
            <a:ext cx="16713200" cy="25400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EF1D5051-C6DE-8C64-178E-83EF12DBB41A}"/>
              </a:ext>
            </a:extLst>
          </p:cNvPr>
          <p:cNvSpPr txBox="1"/>
          <p:nvPr/>
        </p:nvSpPr>
        <p:spPr>
          <a:xfrm>
            <a:off x="584200" y="1905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의뢰인 </a:t>
            </a:r>
            <a:r>
              <a:rPr lang="en-US" altLang="ko-KR" sz="2500" b="1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: </a:t>
            </a:r>
            <a:r>
              <a:rPr lang="ko-KR" altLang="en-US" sz="2500" b="1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퀘스트 진행 상태</a:t>
            </a:r>
            <a:endParaRPr lang="en-US" sz="2500" b="1" i="0" u="none" strike="noStrike">
              <a:solidFill>
                <a:srgbClr val="0E6D62">
                  <a:alpha val="50196"/>
                </a:srgbClr>
              </a:solidFill>
              <a:latin typeface="Pretendard SemiBold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DB6E685F-010D-834F-1F5A-6DC0ABC91468}"/>
              </a:ext>
            </a:extLst>
          </p:cNvPr>
          <p:cNvSpPr txBox="1"/>
          <p:nvPr/>
        </p:nvSpPr>
        <p:spPr>
          <a:xfrm>
            <a:off x="9794875" y="5491480"/>
            <a:ext cx="8301990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 sz="2400" b="1">
                <a:solidFill>
                  <a:srgbClr val="000000"/>
                </a:solidFill>
                <a:ea typeface="Pretendard Regular"/>
              </a:rPr>
              <a:t>진행률 바 부분</a:t>
            </a:r>
            <a:endParaRPr lang="ko-KR" altLang="ko-KR" sz="2400" b="1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16" name="그림 6" descr="/temp/fImage4316635496700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1820" y="1572895"/>
            <a:ext cx="8541385" cy="7809865"/>
          </a:xfrm>
          <a:prstGeom prst="rect"/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</p:spTree>
  </p:cSld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>
            <a:extLst>
              <a:ext uri="{FF2B5EF4-FFF2-40B4-BE49-F238E27FC236}">
                <a16:creationId xmlns:a16="http://schemas.microsoft.com/office/drawing/2014/main" id="{C272F279-FE75-E766-0F57-FAE421C492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584200" y="570865"/>
            <a:ext cx="16713200" cy="25400"/>
          </a:xfrm>
          <a:prstGeom prst="rect">
            <a:avLst/>
          </a:prstGeom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843339E7-54D6-52E9-E899-F6A09FD4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51340" y="5080"/>
            <a:ext cx="8836660" cy="10287000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4C9C50DE-29E3-3BAF-501D-78733F96BE40}"/>
              </a:ext>
            </a:extLst>
          </p:cNvPr>
          <p:cNvSpPr txBox="1"/>
          <p:nvPr/>
        </p:nvSpPr>
        <p:spPr>
          <a:xfrm>
            <a:off x="9784080" y="400050"/>
            <a:ext cx="8301990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 sz="2400" b="1">
                <a:solidFill>
                  <a:srgbClr val="000000"/>
                </a:solidFill>
                <a:ea typeface="Pretendard Regular"/>
              </a:rPr>
              <a:t>퀘스트 진행 상황 부분</a:t>
            </a:r>
            <a:endParaRPr lang="ko-KR" altLang="ko-KR" sz="2400" b="1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94900" y="1574800"/>
            <a:ext cx="8102600" cy="850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60000">
            <a:off x="4210685" y="5273675"/>
            <a:ext cx="538480" cy="5384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802495" y="5377180"/>
            <a:ext cx="8283575" cy="40411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8"/>
          <a:srcRect t="2786"/>
          <a:stretch>
            <a:fillRect/>
          </a:stretch>
        </p:blipFill>
        <p:spPr>
          <a:xfrm>
            <a:off x="9802495" y="1021715"/>
            <a:ext cx="8301990" cy="2740660"/>
          </a:xfrm>
          <a:prstGeom prst="rect">
            <a:avLst/>
          </a:prstGeom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4F2EE5AE-DDF7-6942-5FA3-8F434DCDA34D}"/>
              </a:ext>
            </a:extLst>
          </p:cNvPr>
          <p:cNvSpPr txBox="1"/>
          <p:nvPr/>
        </p:nvSpPr>
        <p:spPr>
          <a:xfrm>
            <a:off x="584200" y="1905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해결사 </a:t>
            </a:r>
            <a:r>
              <a:rPr lang="en-US" altLang="ko-KR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: </a:t>
            </a:r>
            <a:r>
              <a:rPr lang="ko-KR" altLang="en-US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퀘스트 진행 상황</a:t>
            </a:r>
            <a:endParaRPr lang="en-US" sz="2500" b="1" i="0" u="none" strike="noStrike">
              <a:solidFill>
                <a:srgbClr val="0E6D62">
                  <a:alpha val="50196"/>
                </a:srgbClr>
              </a:solidFill>
              <a:latin typeface="Pretendard SemiBold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475DC21D-46BE-8E10-717F-9D71A29B9C9C}"/>
              </a:ext>
            </a:extLst>
          </p:cNvPr>
          <p:cNvSpPr txBox="1"/>
          <p:nvPr/>
        </p:nvSpPr>
        <p:spPr>
          <a:xfrm>
            <a:off x="9784080" y="4869180"/>
            <a:ext cx="8301990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 sz="2400" b="1">
                <a:solidFill>
                  <a:srgbClr val="000000"/>
                </a:solidFill>
                <a:ea typeface="Pretendard Regular"/>
              </a:rPr>
              <a:t>보상 받기 버튼 활성화</a:t>
            </a:r>
            <a:endParaRPr lang="ko-KR" altLang="ko-KR" sz="2400" b="1">
              <a:solidFill>
                <a:srgbClr val="000000"/>
              </a:solidFill>
              <a:ea typeface="Pretendard Regular"/>
            </a:endParaRPr>
          </a:p>
        </p:txBody>
      </p:sp>
      <p:grpSp>
        <p:nvGrpSpPr>
          <p:cNvPr id="25" name="그룹 13"/>
          <p:cNvGrpSpPr>
            <a:grpSpLocks/>
          </p:cNvGrpSpPr>
          <p:nvPr/>
        </p:nvGrpSpPr>
        <p:grpSpPr>
          <a:xfrm rot="0">
            <a:off x="652780" y="1054735"/>
            <a:ext cx="7821930" cy="3948430"/>
            <a:chOff x="652780" y="1054735"/>
            <a:chExt cx="7821930" cy="3948430"/>
          </a:xfrm>
        </p:grpSpPr>
        <p:pic>
          <p:nvPicPr>
            <p:cNvPr id="23" name="그림 8" descr="/temp/fImage2070825523628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52780" y="1054735"/>
              <a:ext cx="7821930" cy="3948430"/>
            </a:xfrm>
            <a:prstGeom prst="rect"/>
            <a:noFill/>
            <a:ln w="12700" cap="flat" cmpd="sng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</p:pic>
        <p:pic>
          <p:nvPicPr>
            <p:cNvPr id="12" name="Picture 12" descr="/temp/image101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442710" y="3700780"/>
              <a:ext cx="998219" cy="154940"/>
            </a:xfrm>
            <a:prstGeom prst="rect"/>
            <a:noFill/>
          </p:spPr>
        </p:pic>
        <p:sp>
          <p:nvSpPr>
            <p:cNvPr id="13" name="TextBox 13"/>
            <p:cNvSpPr txBox="1">
              <a:spLocks/>
            </p:cNvSpPr>
            <p:nvPr/>
          </p:nvSpPr>
          <p:spPr>
            <a:xfrm rot="0">
              <a:off x="6680200" y="3724910"/>
              <a:ext cx="523239" cy="119380"/>
            </a:xfrm>
            <a:prstGeom prst="rect"/>
          </p:spPr>
          <p:txBody>
            <a:bodyPr wrap="square" lIns="0" tIns="0" rIns="0" bIns="0" numCol="1" vert="horz" anchor="t">
              <a:noAutofit/>
            </a:bodyPr>
            <a:lstStyle/>
            <a:p>
              <a:pPr marL="0" indent="0" algn="ctr">
                <a:lnSpc>
                  <a:spcPct val="99600"/>
                </a:lnSpc>
                <a:buFontTx/>
                <a:buNone/>
                <a:defRPr lang="ko-KR" altLang="en-US"/>
              </a:pPr>
              <a:r>
                <a:rPr lang="ko-KR" sz="700" i="0" b="1" strike="noStrike">
                  <a:solidFill>
                    <a:srgbClr val="FFFFFF"/>
                  </a:solidFill>
                  <a:ea typeface="Pretendard Regular" charset="0"/>
                </a:rPr>
                <a:t>지급</a:t>
              </a:r>
              <a:r>
                <a:rPr lang="en-US" sz="700" i="0" b="1" strike="noStrike">
                  <a:solidFill>
                    <a:srgbClr val="FFFFFF"/>
                  </a:solidFill>
                  <a:latin typeface="Pretendard Regular" charset="0"/>
                </a:rPr>
                <a:t> </a:t>
              </a:r>
              <a:r>
                <a:rPr lang="ko-KR" sz="700" i="0" b="1" strike="noStrike">
                  <a:solidFill>
                    <a:srgbClr val="FFFFFF"/>
                  </a:solidFill>
                  <a:ea typeface="Pretendard Regular" charset="0"/>
                </a:rPr>
                <a:t>전</a:t>
              </a:r>
              <a:endParaRPr lang="ko-KR" altLang="en-US" sz="700" i="0" b="1" strike="noStrike">
                <a:solidFill>
                  <a:srgbClr val="FFFFFF"/>
                </a:solidFill>
                <a:ea typeface="Pretendard Regular" charset="0"/>
              </a:endParaRPr>
            </a:p>
          </p:txBody>
        </p:sp>
        <p:sp>
          <p:nvSpPr>
            <p:cNvPr id="24" name="도형 10"/>
            <p:cNvSpPr>
              <a:spLocks/>
            </p:cNvSpPr>
            <p:nvPr/>
          </p:nvSpPr>
          <p:spPr>
            <a:xfrm rot="0">
              <a:off x="5734685" y="3932555"/>
              <a:ext cx="1421130" cy="618490"/>
            </a:xfrm>
            <a:prstGeom prst="rect"/>
            <a:solidFill>
              <a:srgbClr val="F1F2F6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바른고딕" charset="0"/>
                <a:ea typeface="나눔바른고딕" charset="0"/>
              </a:endParaRPr>
            </a:p>
          </p:txBody>
        </p:sp>
      </p:grpSp>
      <p:pic>
        <p:nvPicPr>
          <p:cNvPr id="27" name="그림 15" descr="/temp/fImage178881558452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8010" y="6005195"/>
            <a:ext cx="7934959" cy="3749039"/>
          </a:xfrm>
          <a:prstGeom prst="rect"/>
          <a:noFill/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</p:pic>
    </p:spTree>
  </p:cSld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">
            <a:extLst>
              <a:ext uri="{FF2B5EF4-FFF2-40B4-BE49-F238E27FC236}">
                <a16:creationId xmlns:a16="http://schemas.microsoft.com/office/drawing/2014/main" id="{82ADA5A8-5DB9-92B4-90F6-66BAF40E08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558800" y="584200"/>
            <a:ext cx="16713200" cy="25400"/>
          </a:xfrm>
          <a:prstGeom prst="rect">
            <a:avLst/>
          </a:prstGeom>
        </p:spPr>
      </p:pic>
      <p:sp>
        <p:nvSpPr>
          <p:cNvPr id="28" name="TextBox 10">
            <a:extLst>
              <a:ext uri="{FF2B5EF4-FFF2-40B4-BE49-F238E27FC236}">
                <a16:creationId xmlns:a16="http://schemas.microsoft.com/office/drawing/2014/main" id="{CB868429-8AB1-BEBE-5A72-83D95C1CE08D}"/>
              </a:ext>
            </a:extLst>
          </p:cNvPr>
          <p:cNvSpPr txBox="1"/>
          <p:nvPr/>
        </p:nvSpPr>
        <p:spPr>
          <a:xfrm>
            <a:off x="584200" y="190500"/>
            <a:ext cx="8811828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코인 결제 </a:t>
            </a:r>
            <a:r>
              <a:rPr lang="ko-KR" altLang="en-US" sz="2500" b="1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페이지에서 사용된 기술 </a:t>
            </a:r>
            <a:r>
              <a:rPr lang="en-US" altLang="ko-KR" sz="2500" b="1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:</a:t>
            </a:r>
            <a:r>
              <a:rPr lang="en-US" altLang="ko-KR" sz="2800">
                <a:solidFill>
                  <a:srgbClr val="000000"/>
                </a:solidFill>
                <a:latin typeface="Pretendard Bold"/>
              </a:rPr>
              <a:t> </a:t>
            </a:r>
            <a:r>
              <a:rPr lang="en-US" altLang="ko-KR" sz="2800" b="1">
                <a:solidFill>
                  <a:srgbClr val="000000"/>
                </a:solidFill>
                <a:latin typeface="Pretendard Bold"/>
              </a:rPr>
              <a:t>Kakao Pay </a:t>
            </a:r>
            <a:r>
              <a:rPr lang="ko-KR" altLang="ko-KR" sz="2800" b="1">
                <a:solidFill>
                  <a:srgbClr val="000000"/>
                </a:solidFill>
                <a:ea typeface="Pretendard Bold"/>
              </a:rPr>
              <a:t>결제</a:t>
            </a:r>
            <a:r>
              <a:rPr lang="en-US" altLang="ko-KR" sz="2800" b="1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800" b="1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altLang="ko-KR" sz="2500" b="1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 </a:t>
            </a:r>
            <a:endParaRPr lang="en-US" sz="2500" b="1" i="0" u="none" strike="noStrike">
              <a:solidFill>
                <a:srgbClr val="0E6D62">
                  <a:alpha val="50196"/>
                </a:srgbClr>
              </a:solidFill>
              <a:latin typeface="Pretendard SemiBold"/>
            </a:endParaRPr>
          </a:p>
        </p:txBody>
      </p:sp>
      <p:pic>
        <p:nvPicPr>
          <p:cNvPr id="37" name="Picture 3">
            <a:extLst>
              <a:ext uri="{FF2B5EF4-FFF2-40B4-BE49-F238E27FC236}">
                <a16:creationId xmlns:a16="http://schemas.microsoft.com/office/drawing/2014/main" id="{6F1AF68E-4351-8549-B4D9-683DD2DB6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51534" y="5072"/>
            <a:ext cx="883646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776594C-4735-2D51-DC9E-34F50863B2C6}"/>
              </a:ext>
            </a:extLst>
          </p:cNvPr>
          <p:cNvGrpSpPr/>
          <p:nvPr/>
        </p:nvGrpSpPr>
        <p:grpSpPr>
          <a:xfrm>
            <a:off x="5382828" y="703327"/>
            <a:ext cx="3725168" cy="5004682"/>
            <a:chOff x="5257800" y="2336800"/>
            <a:chExt cx="2921000" cy="39243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257800" y="2336800"/>
              <a:ext cx="2921000" cy="3924300"/>
            </a:xfrm>
            <a:prstGeom prst="rect">
              <a:avLst/>
            </a:prstGeom>
            <a:effectLst>
              <a:outerShdw blurRad="84952" dist="269596" dir="2700000">
                <a:srgbClr val="000000">
                  <a:alpha val="50000"/>
                </a:srgbClr>
              </a:outerShdw>
            </a:effectLst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2480680-8256-D219-20E9-532E86568821}"/>
                </a:ext>
              </a:extLst>
            </p:cNvPr>
            <p:cNvGrpSpPr/>
            <p:nvPr/>
          </p:nvGrpSpPr>
          <p:grpSpPr>
            <a:xfrm>
              <a:off x="6438900" y="4330700"/>
              <a:ext cx="558800" cy="558800"/>
              <a:chOff x="6438900" y="4330700"/>
              <a:chExt cx="558800" cy="558800"/>
            </a:xfrm>
          </p:grpSpPr>
          <p:pic>
            <p:nvPicPr>
              <p:cNvPr id="5" name="Picture 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438900" y="4330700"/>
                <a:ext cx="558800" cy="558800"/>
              </a:xfrm>
              <a:prstGeom prst="rect">
                <a:avLst/>
              </a:prstGeom>
              <a:effectLst>
                <a:outerShdw blurRad="3123" dist="51691" dir="270000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6" name="Picture 6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6540500" y="4432300"/>
                <a:ext cx="355600" cy="355600"/>
              </a:xfrm>
              <a:prstGeom prst="rect">
                <a:avLst/>
              </a:prstGeom>
              <a:effectLst>
                <a:outerShdw blurRad="1267" dist="32918" dir="270000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7" name="Picture 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6642100" y="4533900"/>
                <a:ext cx="177800" cy="177800"/>
              </a:xfrm>
              <a:prstGeom prst="rect">
                <a:avLst/>
              </a:prstGeom>
              <a:effectLst>
                <a:outerShdw blurRad="293" dist="15829" dir="2700000">
                  <a:srgbClr val="000000">
                    <a:alpha val="50000"/>
                  </a:srgbClr>
                </a:outerShdw>
              </a:effectLst>
            </p:spPr>
          </p:pic>
        </p:grpSp>
      </p:grpSp>
      <p:grpSp>
        <p:nvGrpSpPr>
          <p:cNvPr id="8" name="Group 8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943D050-F912-D6E7-DE45-E8BCA6F20E7F}"/>
              </a:ext>
            </a:extLst>
          </p:cNvPr>
          <p:cNvGrpSpPr/>
          <p:nvPr/>
        </p:nvGrpSpPr>
        <p:grpSpPr>
          <a:xfrm>
            <a:off x="584199" y="679004"/>
            <a:ext cx="3753565" cy="5037168"/>
            <a:chOff x="990600" y="2540000"/>
            <a:chExt cx="2451100" cy="32893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90600" y="2540000"/>
              <a:ext cx="2451100" cy="3289300"/>
            </a:xfrm>
            <a:prstGeom prst="rect">
              <a:avLst/>
            </a:prstGeom>
            <a:effectLst>
              <a:outerShdw blurRad="59902" dist="226385" dir="2700000">
                <a:srgbClr val="000000">
                  <a:alpha val="50000"/>
                </a:srgbClr>
              </a:outerShdw>
            </a:effectLst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04900" y="5054600"/>
              <a:ext cx="2197100" cy="292100"/>
            </a:xfrm>
            <a:prstGeom prst="rect">
              <a:avLst/>
            </a:prstGeom>
            <a:effectLst>
              <a:outerShdw blurRad="818" dist="26447" dir="270000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554972" y="3092629"/>
            <a:ext cx="7366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741874" y="873785"/>
            <a:ext cx="8355625" cy="28566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741873" y="2420012"/>
            <a:ext cx="8344629" cy="619071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5460000">
            <a:off x="6813599" y="6337300"/>
            <a:ext cx="736600" cy="7366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C15D1EB-3314-86FD-8466-C23CF0604E02}"/>
              </a:ext>
            </a:extLst>
          </p:cNvPr>
          <p:cNvGrpSpPr/>
          <p:nvPr/>
        </p:nvGrpSpPr>
        <p:grpSpPr>
          <a:xfrm>
            <a:off x="602820" y="6007596"/>
            <a:ext cx="3734944" cy="4208695"/>
            <a:chOff x="5257800" y="7073900"/>
            <a:chExt cx="2286000" cy="2667000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257800" y="7073900"/>
              <a:ext cx="2286000" cy="2667000"/>
            </a:xfrm>
            <a:prstGeom prst="rect">
              <a:avLst/>
            </a:prstGeom>
            <a:effectLst>
              <a:outerShdw blurRad="52205" dist="211340" dir="2700000">
                <a:srgbClr val="000000">
                  <a:alpha val="50000"/>
                </a:srgbClr>
              </a:outerShdw>
            </a:effectLst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096000" y="8496300"/>
              <a:ext cx="990600" cy="152400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6096000" y="8496300"/>
              <a:ext cx="596900" cy="139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 lang="ko-KR" altLang="en-US"/>
              </a:pPr>
              <a:r>
                <a:rPr lang="ko-KR" sz="1050" b="1" i="0" u="none" strike="noStrike">
                  <a:solidFill>
                    <a:srgbClr val="383A42"/>
                  </a:solidFill>
                  <a:ea typeface="Pretendard Regular"/>
                </a:rPr>
                <a:t>주식회사</a:t>
              </a:r>
              <a:r>
                <a:rPr lang="en-US" sz="1050" b="1" i="0" u="none" strike="noStrike">
                  <a:solidFill>
                    <a:srgbClr val="383A42"/>
                  </a:solidFill>
                  <a:latin typeface="Pretendard Regular"/>
                </a:rPr>
                <a:t> QLY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A256498-6BB6-4F8D-43B0-A4954E033555}"/>
              </a:ext>
            </a:extLst>
          </p:cNvPr>
          <p:cNvGrpSpPr/>
          <p:nvPr/>
        </p:nvGrpSpPr>
        <p:grpSpPr>
          <a:xfrm>
            <a:off x="5238812" y="7509848"/>
            <a:ext cx="4013200" cy="1275702"/>
            <a:chOff x="1041400" y="7823200"/>
            <a:chExt cx="3441700" cy="1003300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41400" y="7823200"/>
              <a:ext cx="3441700" cy="1003300"/>
            </a:xfrm>
            <a:prstGeom prst="rect">
              <a:avLst/>
            </a:prstGeom>
            <a:effectLst>
              <a:outerShdw blurRad="9930" dist="92171" dir="2700000">
                <a:srgbClr val="000000">
                  <a:alpha val="50000"/>
                </a:srgbClr>
              </a:outerShdw>
            </a:effectLst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193800" y="7950200"/>
              <a:ext cx="2984500" cy="165100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1217323" y="7980893"/>
              <a:ext cx="2069766" cy="1651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 lang="ko-KR" altLang="en-US"/>
              </a:pPr>
              <a:r>
                <a:rPr lang="en-US" sz="1300" b="0" i="0" u="none" strike="noStrike">
                  <a:solidFill>
                    <a:srgbClr val="FFFFFF"/>
                  </a:solidFill>
                  <a:latin typeface="Pretendard Regular"/>
                </a:rPr>
                <a:t>project_qly.com </a:t>
              </a:r>
              <a:r>
                <a:rPr lang="ko-KR" sz="1300" b="0" i="0" u="none" strike="noStrike">
                  <a:solidFill>
                    <a:srgbClr val="FFFFFF"/>
                  </a:solidFill>
                  <a:ea typeface="Pretendard Regular"/>
                </a:rPr>
                <a:t>의</a:t>
              </a:r>
              <a:r>
                <a:rPr lang="en-US" sz="1300" b="0" i="0" u="none" strike="noStrike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300" b="0" i="0" u="none" strike="noStrike">
                  <a:solidFill>
                    <a:srgbClr val="FFFFFF"/>
                  </a:solidFill>
                  <a:ea typeface="Pretendard Regular"/>
                </a:rPr>
                <a:t>메시지</a:t>
              </a:r>
            </a:p>
          </p:txBody>
        </p:sp>
      </p:grpSp>
      <p:sp>
        <p:nvSpPr>
          <p:cNvPr id="38" name="TextBox 8">
            <a:extLst>
              <a:ext uri="{FF2B5EF4-FFF2-40B4-BE49-F238E27FC236}">
                <a16:creationId xmlns:a16="http://schemas.microsoft.com/office/drawing/2014/main" id="{A9FD2280-8056-5669-CBCC-D70E24F93782}"/>
              </a:ext>
            </a:extLst>
          </p:cNvPr>
          <p:cNvSpPr txBox="1"/>
          <p:nvPr/>
        </p:nvSpPr>
        <p:spPr>
          <a:xfrm>
            <a:off x="9784227" y="399796"/>
            <a:ext cx="8302277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en-US" altLang="ko-KR" sz="2400" b="1">
                <a:solidFill>
                  <a:srgbClr val="000000"/>
                </a:solidFill>
                <a:ea typeface="Pretendard Regular"/>
              </a:rPr>
              <a:t>JS</a:t>
            </a:r>
            <a:r>
              <a:rPr lang="ko-KR" altLang="en-US" sz="2400" b="1">
                <a:solidFill>
                  <a:srgbClr val="000000"/>
                </a:solidFill>
                <a:ea typeface="Pretendard Regular"/>
              </a:rPr>
              <a:t> </a:t>
            </a:r>
            <a:r>
              <a:rPr lang="en-US" altLang="ko-KR" sz="2400" b="1">
                <a:solidFill>
                  <a:srgbClr val="000000"/>
                </a:solidFill>
                <a:ea typeface="Pretendard Regular"/>
              </a:rPr>
              <a:t>Import</a:t>
            </a:r>
            <a:endParaRPr lang="ko-KR" altLang="ko-KR" sz="2400" b="1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C31ABFA2-3A70-2C05-6928-CD24709E20CA}"/>
              </a:ext>
            </a:extLst>
          </p:cNvPr>
          <p:cNvSpPr txBox="1"/>
          <p:nvPr/>
        </p:nvSpPr>
        <p:spPr>
          <a:xfrm>
            <a:off x="9784226" y="1776509"/>
            <a:ext cx="8302277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 sz="2400" b="1">
                <a:solidFill>
                  <a:srgbClr val="000000"/>
                </a:solidFill>
                <a:ea typeface="Pretendard Regular"/>
              </a:rPr>
              <a:t>결제 </a:t>
            </a:r>
            <a:endParaRPr lang="ko-KR" altLang="ko-KR" sz="2400" b="1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10800000">
            <a:off x="-774700" y="2413000"/>
            <a:ext cx="5461000" cy="5461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935200" y="5143500"/>
            <a:ext cx="5816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463800" y="5143500"/>
            <a:ext cx="58166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4622800"/>
            <a:ext cx="139700" cy="104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00" y="4622800"/>
            <a:ext cx="139700" cy="104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0" y="2362200"/>
            <a:ext cx="4076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0" y="4178300"/>
            <a:ext cx="40767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0" y="6045200"/>
            <a:ext cx="40767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0" y="7975600"/>
            <a:ext cx="40767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5900" y="2413000"/>
            <a:ext cx="4076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5900" y="5156200"/>
            <a:ext cx="40767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5900" y="7277100"/>
            <a:ext cx="4076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77900" y="4775200"/>
            <a:ext cx="20701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4500" b="0" i="0" u="none" strike="noStrike" spc="-100">
                <a:solidFill>
                  <a:srgbClr val="000000"/>
                </a:solidFill>
                <a:ea typeface="THELuxGoB"/>
              </a:rPr>
              <a:t>목차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42000" y="2540000"/>
            <a:ext cx="43180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프로젝트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개요</a:t>
            </a:r>
          </a:p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프로젝트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배경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/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주요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패르소나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/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주요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키워드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42000" y="1803400"/>
            <a:ext cx="43434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3000" b="1" i="0" u="none" strike="noStrike" spc="-100">
                <a:solidFill>
                  <a:srgbClr val="000000"/>
                </a:solidFill>
                <a:latin typeface="THELuxGoM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42000" y="4381500"/>
            <a:ext cx="43180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서비스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개요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 </a:t>
            </a:r>
          </a:p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주요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서비스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/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서비스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흐름도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42000" y="3657600"/>
            <a:ext cx="43434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3000" b="1" i="0" u="none" strike="noStrike" spc="-100">
                <a:solidFill>
                  <a:srgbClr val="000000"/>
                </a:solidFill>
                <a:latin typeface="THELuxGoM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42000" y="6235700"/>
            <a:ext cx="42418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전체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시스템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구성도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/</a:t>
            </a:r>
          </a:p>
          <a:p>
            <a:pPr lvl="0" algn="l">
              <a:lnSpc>
                <a:spcPct val="139440"/>
              </a:lnSpc>
            </a:pP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 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핵심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모듈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설명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(Frontend, Backend, DB, API)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42000" y="5499100"/>
            <a:ext cx="43434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3000" b="1" i="0" u="none" strike="noStrike" spc="-100">
                <a:solidFill>
                  <a:srgbClr val="000000"/>
                </a:solidFill>
                <a:latin typeface="THELuxGoM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42000" y="8153400"/>
            <a:ext cx="43180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DB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설계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(Database Design)</a:t>
            </a:r>
          </a:p>
          <a:p>
            <a:pPr lvl="0" algn="l">
              <a:lnSpc>
                <a:spcPct val="139440"/>
              </a:lnSpc>
            </a:pP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ERD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다이어그램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/ 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주요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테이블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및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컬럼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42000" y="7416800"/>
            <a:ext cx="43434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3000" b="1" i="0" u="none" strike="noStrike" spc="-100">
                <a:solidFill>
                  <a:srgbClr val="000000"/>
                </a:solidFill>
                <a:latin typeface="THELuxGoM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645900" y="2514600"/>
            <a:ext cx="28829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UI/UX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설계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(UI/UX Design)</a:t>
            </a:r>
          </a:p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주요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화면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(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와이어프레임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)</a:t>
            </a:r>
          </a:p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반응형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·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접근성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고려사항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645900" y="1803400"/>
            <a:ext cx="952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3000" b="1" i="0" u="none" strike="noStrike" spc="-100">
                <a:solidFill>
                  <a:srgbClr val="000000"/>
                </a:solidFill>
                <a:latin typeface="THELuxGoM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45900" y="5321300"/>
            <a:ext cx="3009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주요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코드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설명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/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기능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구현</a:t>
            </a:r>
          </a:p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시안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영상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645900" y="4610100"/>
            <a:ext cx="10541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3000" b="1" i="0" u="none" strike="noStrike" spc="-100">
                <a:solidFill>
                  <a:srgbClr val="000000"/>
                </a:solidFill>
                <a:latin typeface="THELuxGoM"/>
              </a:rPr>
              <a:t>06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45900" y="7480300"/>
            <a:ext cx="28829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기술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스택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/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깃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 </a:t>
            </a:r>
          </a:p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향후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발전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방향</a:t>
            </a:r>
            <a:endParaRPr lang="en-US" sz="1700" b="0" i="0" u="none" strike="noStrike">
              <a:solidFill>
                <a:srgbClr val="595959"/>
              </a:solidFill>
              <a:latin typeface="THELuxGo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645900" y="6743700"/>
            <a:ext cx="952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3000" b="1" i="0" u="none" strike="noStrike" spc="-100">
                <a:solidFill>
                  <a:srgbClr val="000000"/>
                </a:solidFill>
                <a:latin typeface="THELuxGoM"/>
              </a:rPr>
              <a:t>07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>
            <a:extLst>
              <a:ext uri="{FF2B5EF4-FFF2-40B4-BE49-F238E27FC236}">
                <a16:creationId xmlns:a16="http://schemas.microsoft.com/office/drawing/2014/main" id="{262AE01A-A522-CC36-15F3-449E8D8580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584200" y="570992"/>
            <a:ext cx="16713200" cy="25400"/>
          </a:xfrm>
          <a:prstGeom prst="rect">
            <a:avLst/>
          </a:prstGeom>
        </p:spPr>
      </p:pic>
      <p:pic>
        <p:nvPicPr>
          <p:cNvPr id="26" name="Picture 3">
            <a:extLst>
              <a:ext uri="{FF2B5EF4-FFF2-40B4-BE49-F238E27FC236}">
                <a16:creationId xmlns:a16="http://schemas.microsoft.com/office/drawing/2014/main" id="{424CC28E-87F8-FFAC-BA5A-D27CD3DEC6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51534" y="5072"/>
            <a:ext cx="8836465" cy="10287000"/>
          </a:xfrm>
          <a:prstGeom prst="rect">
            <a:avLst/>
          </a:prstGeom>
        </p:spPr>
      </p:pic>
      <p:sp>
        <p:nvSpPr>
          <p:cNvPr id="27" name="TextBox 8">
            <a:extLst>
              <a:ext uri="{FF2B5EF4-FFF2-40B4-BE49-F238E27FC236}">
                <a16:creationId xmlns:a16="http://schemas.microsoft.com/office/drawing/2014/main" id="{44902847-C1B6-95BF-E33B-7393E4406BE7}"/>
              </a:ext>
            </a:extLst>
          </p:cNvPr>
          <p:cNvSpPr txBox="1"/>
          <p:nvPr/>
        </p:nvSpPr>
        <p:spPr>
          <a:xfrm>
            <a:off x="9784227" y="399796"/>
            <a:ext cx="8302277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 sz="2400" b="1">
                <a:solidFill>
                  <a:srgbClr val="000000"/>
                </a:solidFill>
                <a:ea typeface="Pretendard Regular"/>
              </a:rPr>
              <a:t>이 함수 실행 되면</a:t>
            </a:r>
            <a:endParaRPr lang="ko-KR" altLang="ko-KR" sz="2400" b="1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797349" y="985690"/>
            <a:ext cx="6135413" cy="10073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97349" y="3333540"/>
            <a:ext cx="8289407" cy="233951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BEACA5B-813D-C8CF-DC2D-51A88FFA42E7}"/>
              </a:ext>
            </a:extLst>
          </p:cNvPr>
          <p:cNvGrpSpPr/>
          <p:nvPr/>
        </p:nvGrpSpPr>
        <p:grpSpPr>
          <a:xfrm>
            <a:off x="2058405" y="1090444"/>
            <a:ext cx="4241279" cy="5702800"/>
            <a:chOff x="911424" y="3429000"/>
            <a:chExt cx="1879600" cy="25273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11424" y="3429000"/>
              <a:ext cx="1879600" cy="25273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656171" y="4720663"/>
              <a:ext cx="355600" cy="3556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719671" y="4784163"/>
              <a:ext cx="228600" cy="2286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783171" y="4847662"/>
              <a:ext cx="114300" cy="114300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807381" y="6654307"/>
            <a:ext cx="8279121" cy="2025937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568203" y="7503732"/>
            <a:ext cx="5373900" cy="727732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 lang="ko-KR" altLang="en-US"/>
            </a:pP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AOP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에서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결제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감지</a:t>
            </a:r>
            <a:endParaRPr lang="en-US" sz="3000" b="1" i="0" u="none" strike="noStrike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522399" y="8797007"/>
            <a:ext cx="5865517" cy="1213161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 lang="ko-KR" altLang="en-US"/>
            </a:pP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결제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데이터로</a:t>
            </a:r>
          </a:p>
          <a:p>
            <a:pPr lvl="0" algn="l">
              <a:lnSpc>
                <a:spcPct val="99600"/>
              </a:lnSpc>
              <a:defRPr lang="ko-KR" altLang="en-US"/>
            </a:pP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결제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로그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코인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증감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로그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기록</a:t>
            </a:r>
            <a:endParaRPr lang="en-US" sz="3000" b="1" i="0" u="none" strike="noStrike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8957B618-983C-6245-B878-7AD3F07A75CE}"/>
              </a:ext>
            </a:extLst>
          </p:cNvPr>
          <p:cNvSpPr txBox="1"/>
          <p:nvPr/>
        </p:nvSpPr>
        <p:spPr>
          <a:xfrm>
            <a:off x="584200" y="190500"/>
            <a:ext cx="873982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코인 결제 페이지 기술 </a:t>
            </a:r>
            <a:r>
              <a:rPr lang="en-US" altLang="ko-KR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: </a:t>
            </a:r>
            <a:r>
              <a:rPr lang="en-US" altLang="ko-KR" sz="2800" b="1">
                <a:solidFill>
                  <a:srgbClr val="000000"/>
                </a:solidFill>
                <a:latin typeface="Pretendard Bold"/>
              </a:rPr>
              <a:t>AOP(</a:t>
            </a:r>
            <a:r>
              <a:rPr lang="ko-KR" altLang="ko-KR" sz="2800" b="1">
                <a:solidFill>
                  <a:srgbClr val="000000"/>
                </a:solidFill>
                <a:ea typeface="Pretendard Bold"/>
              </a:rPr>
              <a:t>관점</a:t>
            </a:r>
            <a:r>
              <a:rPr lang="en-US" altLang="ko-KR" sz="2800" b="1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800" b="1">
                <a:solidFill>
                  <a:srgbClr val="000000"/>
                </a:solidFill>
                <a:ea typeface="Pretendard Bold"/>
              </a:rPr>
              <a:t>지향</a:t>
            </a:r>
            <a:r>
              <a:rPr lang="en-US" altLang="ko-KR" sz="2800" b="1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800" b="1">
                <a:solidFill>
                  <a:srgbClr val="000000"/>
                </a:solidFill>
                <a:ea typeface="Pretendard Bold"/>
              </a:rPr>
              <a:t>프로그래밍</a:t>
            </a:r>
            <a:r>
              <a:rPr lang="en-US" altLang="ko-KR" sz="2800" b="1">
                <a:solidFill>
                  <a:srgbClr val="000000"/>
                </a:solidFill>
                <a:latin typeface="Pretendard Bold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en-US" altLang="ko-KR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 </a:t>
            </a:r>
            <a:endParaRPr lang="en-US" sz="2500" b="1" i="0" u="none" strike="noStrike">
              <a:solidFill>
                <a:srgbClr val="0E6D62">
                  <a:alpha val="50196"/>
                </a:srgbClr>
              </a:solidFill>
              <a:latin typeface="Pretendard SemiBold"/>
            </a:endParaRPr>
          </a:p>
        </p:txBody>
      </p:sp>
      <p:pic>
        <p:nvPicPr>
          <p:cNvPr id="24" name="Picture 12">
            <a:extLst>
              <a:ext uri="{FF2B5EF4-FFF2-40B4-BE49-F238E27FC236}">
                <a16:creationId xmlns:a16="http://schemas.microsoft.com/office/drawing/2014/main" id="{26FE3D11-F5D5-EAB2-1B8E-731F344B94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5400000">
            <a:off x="3871898" y="8113193"/>
            <a:ext cx="579900" cy="579900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7B2E8338-6587-1C85-DBDA-FA22C5760CA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5400000">
            <a:off x="3868521" y="6787434"/>
            <a:ext cx="579900" cy="579900"/>
          </a:xfrm>
          <a:prstGeom prst="rect">
            <a:avLst/>
          </a:prstGeom>
        </p:spPr>
      </p:pic>
      <p:sp>
        <p:nvSpPr>
          <p:cNvPr id="28" name="TextBox 8">
            <a:extLst>
              <a:ext uri="{FF2B5EF4-FFF2-40B4-BE49-F238E27FC236}">
                <a16:creationId xmlns:a16="http://schemas.microsoft.com/office/drawing/2014/main" id="{21FE50E1-7C7A-1512-34D9-7B54C50A9200}"/>
              </a:ext>
            </a:extLst>
          </p:cNvPr>
          <p:cNvSpPr txBox="1"/>
          <p:nvPr/>
        </p:nvSpPr>
        <p:spPr>
          <a:xfrm>
            <a:off x="9784226" y="2642349"/>
            <a:ext cx="8302277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en-US" altLang="ko-KR" sz="2400" b="1">
                <a:solidFill>
                  <a:srgbClr val="000000"/>
                </a:solidFill>
                <a:ea typeface="Pretendard Regular"/>
              </a:rPr>
              <a:t>Aspect </a:t>
            </a:r>
            <a:r>
              <a:rPr lang="ko-KR" altLang="en-US" sz="2400" b="1">
                <a:solidFill>
                  <a:srgbClr val="000000"/>
                </a:solidFill>
                <a:ea typeface="Pretendard Regular"/>
              </a:rPr>
              <a:t>가 받아서</a:t>
            </a:r>
            <a:endParaRPr lang="ko-KR" altLang="ko-KR" sz="2400" b="1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EAC3622F-DFC2-8423-F526-70A801B033B4}"/>
              </a:ext>
            </a:extLst>
          </p:cNvPr>
          <p:cNvSpPr txBox="1"/>
          <p:nvPr/>
        </p:nvSpPr>
        <p:spPr>
          <a:xfrm>
            <a:off x="9784226" y="5862418"/>
            <a:ext cx="8302277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 sz="2400" b="1">
                <a:solidFill>
                  <a:srgbClr val="000000"/>
                </a:solidFill>
                <a:ea typeface="Pretendard Regular"/>
              </a:rPr>
              <a:t>해당 함수 실행</a:t>
            </a:r>
            <a:endParaRPr lang="ko-KR" altLang="ko-KR" sz="2400" b="1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>
            <a:extLst>
              <a:ext uri="{FF2B5EF4-FFF2-40B4-BE49-F238E27FC236}">
                <a16:creationId xmlns:a16="http://schemas.microsoft.com/office/drawing/2014/main" id="{431A0D1F-7C27-D080-BB10-2BFB84D953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584200" y="570992"/>
            <a:ext cx="16713200" cy="254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A0A07D-D4C8-FE6D-9729-4340D1749D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083"/>
          <a:stretch>
            <a:fillRect/>
          </a:stretch>
        </p:blipFill>
        <p:spPr>
          <a:xfrm>
            <a:off x="584201" y="654050"/>
            <a:ext cx="9029700" cy="468058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50412" y="3924300"/>
            <a:ext cx="8102600" cy="61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60000">
            <a:off x="4836781" y="5192487"/>
            <a:ext cx="524539" cy="52453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7" name="Group 7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84200" y="5738172"/>
            <a:ext cx="9029700" cy="164176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97774" y="7663780"/>
            <a:ext cx="8968996" cy="205222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59146" y="6635956"/>
            <a:ext cx="7377840" cy="329422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659146" y="4686406"/>
            <a:ext cx="7377841" cy="183687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0"/>
          <a:srcRect l="7813" t="2836" r="18664" b="18441"/>
          <a:stretch>
            <a:fillRect/>
          </a:stretch>
        </p:blipFill>
        <p:spPr>
          <a:xfrm>
            <a:off x="10130008" y="584200"/>
            <a:ext cx="4410490" cy="3111500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A7AD0E75-D230-0DA7-04C8-7158101A3E7B}"/>
              </a:ext>
            </a:extLst>
          </p:cNvPr>
          <p:cNvSpPr txBox="1"/>
          <p:nvPr/>
        </p:nvSpPr>
        <p:spPr>
          <a:xfrm>
            <a:off x="584200" y="190500"/>
            <a:ext cx="873982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문의내역 </a:t>
            </a:r>
            <a:endParaRPr lang="en-US" sz="2500" b="1" i="0" u="none" strike="noStrike">
              <a:solidFill>
                <a:srgbClr val="0E6D62">
                  <a:alpha val="50196"/>
                </a:srgbClr>
              </a:solidFill>
              <a:latin typeface="Pretendard SemiBold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7E8F3E5-6970-B8B4-11B9-B5F45F78607C}"/>
              </a:ext>
            </a:extLst>
          </p:cNvPr>
          <p:cNvSpPr/>
          <p:nvPr/>
        </p:nvSpPr>
        <p:spPr>
          <a:xfrm>
            <a:off x="6875748" y="6475648"/>
            <a:ext cx="612068" cy="2934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361100D-13C7-59A0-4EDD-56484FD0025B}"/>
              </a:ext>
            </a:extLst>
          </p:cNvPr>
          <p:cNvSpPr/>
          <p:nvPr/>
        </p:nvSpPr>
        <p:spPr>
          <a:xfrm>
            <a:off x="6875748" y="8599884"/>
            <a:ext cx="612068" cy="3141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930D5418-8F44-2724-BF71-B1C37928C171}"/>
              </a:ext>
            </a:extLst>
          </p:cNvPr>
          <p:cNvSpPr txBox="1"/>
          <p:nvPr/>
        </p:nvSpPr>
        <p:spPr>
          <a:xfrm>
            <a:off x="10275534" y="4162677"/>
            <a:ext cx="8302277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 sz="2400" b="1">
                <a:solidFill>
                  <a:srgbClr val="000000"/>
                </a:solidFill>
                <a:ea typeface="Pretendard Regular"/>
              </a:rPr>
              <a:t>문의 등록 시 관리자페이지에서 띄우는 부분</a:t>
            </a:r>
            <a:endParaRPr lang="ko-KR" altLang="ko-KR" sz="2400" b="1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6247102A-7D7A-1277-5C3F-4E93AB1B9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9">
            <a:extLst>
              <a:ext uri="{FF2B5EF4-FFF2-40B4-BE49-F238E27FC236}">
                <a16:creationId xmlns:a16="http://schemas.microsoft.com/office/drawing/2014/main" id="{9C965AD9-A607-E384-07AE-7C7DF3E121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sp>
        <p:nvSpPr>
          <p:cNvPr id="40" name="TextBox 40">
            <a:extLst>
              <a:ext uri="{FF2B5EF4-FFF2-40B4-BE49-F238E27FC236}">
                <a16:creationId xmlns:a16="http://schemas.microsoft.com/office/drawing/2014/main" id="{3041C010-D806-1188-08AD-0E97B8A0D127}"/>
              </a:ext>
            </a:extLst>
          </p:cNvPr>
          <p:cNvSpPr txBox="1"/>
          <p:nvPr/>
        </p:nvSpPr>
        <p:spPr>
          <a:xfrm>
            <a:off x="520700" y="266700"/>
            <a:ext cx="4051935" cy="445135"/>
          </a:xfrm>
          <a:prstGeom prst="rect">
            <a:avLst/>
          </a:prstGeom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lnSpc>
                <a:spcPct val="99600"/>
              </a:lnSpc>
              <a:buFontTx/>
              <a:buNone/>
            </a:pPr>
            <a:r>
              <a:rPr lang="en-US" sz="2500" i="0" b="0" strike="noStrike">
                <a:solidFill>
                  <a:srgbClr val="787878">
                    <a:alpha val="49847"/>
                  </a:srgbClr>
                </a:solidFill>
                <a:latin typeface="Pretendard SemiBold" charset="0"/>
              </a:rPr>
              <a:t>06.</a:t>
            </a:r>
            <a:r>
              <a:rPr lang="ko-KR" altLang="ko-KR" sz="2800">
                <a:solidFill>
                  <a:srgbClr val="595959"/>
                </a:solidFill>
                <a:ea typeface="THELuxGoM" charset="0"/>
              </a:rPr>
              <a:t> </a:t>
            </a:r>
            <a:r>
              <a:rPr lang="ko-KR" altLang="ko-KR" sz="2800" b="1">
                <a:solidFill>
                  <a:srgbClr val="595959"/>
                </a:solidFill>
                <a:ea typeface="THELuxGoM" charset="0"/>
              </a:rPr>
              <a:t>시</a:t>
            </a:r>
            <a:r>
              <a:rPr lang="ko-KR" altLang="ko-KR" sz="2800" b="1">
                <a:solidFill>
                  <a:srgbClr val="595959"/>
                </a:solidFill>
                <a:ea typeface="THELuxGoM" charset="0"/>
              </a:rPr>
              <a:t>연</a:t>
            </a:r>
            <a:r>
              <a:rPr lang="en-US" altLang="ko-KR" sz="2800" b="1">
                <a:solidFill>
                  <a:srgbClr val="595959"/>
                </a:solidFill>
                <a:latin typeface="THELuxGoM" charset="0"/>
              </a:rPr>
              <a:t> </a:t>
            </a:r>
            <a:r>
              <a:rPr lang="ko-KR" altLang="ko-KR" sz="2800" b="1">
                <a:solidFill>
                  <a:srgbClr val="595959"/>
                </a:solidFill>
                <a:ea typeface="THELuxGoM" charset="0"/>
              </a:rPr>
              <a:t>영상</a:t>
            </a:r>
            <a:endParaRPr lang="ko-KR" altLang="en-US" sz="2800" b="1">
              <a:solidFill>
                <a:srgbClr val="595959"/>
              </a:solidFill>
              <a:ea typeface="THELuxGoM" charset="0"/>
            </a:endParaRPr>
          </a:p>
          <a:p>
            <a:pPr marL="0" indent="0" algn="l">
              <a:lnSpc>
                <a:spcPct val="99600"/>
              </a:lnSpc>
              <a:buFontTx/>
              <a:buNone/>
            </a:pPr>
            <a:r>
              <a:rPr lang="en-US" sz="2500" i="0" b="0" strike="noStrike">
                <a:solidFill>
                  <a:srgbClr val="787878">
                    <a:alpha val="49847"/>
                  </a:srgbClr>
                </a:solidFill>
                <a:latin typeface="Pretendard SemiBold" charset="0"/>
              </a:rPr>
              <a:t>  </a:t>
            </a:r>
            <a:endParaRPr lang="ko-KR" altLang="en-US" sz="2500" i="0" b="0" strike="noStrike">
              <a:solidFill>
                <a:srgbClr val="787878">
                  <a:alpha val="49847"/>
                </a:srgbClr>
              </a:solidFill>
              <a:latin typeface="Pretendard SemiBold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73D3BD-F744-BF68-C247-AD6E11A26568}"/>
              </a:ext>
            </a:extLst>
          </p:cNvPr>
          <p:cNvSpPr/>
          <p:nvPr/>
        </p:nvSpPr>
        <p:spPr>
          <a:xfrm>
            <a:off x="520700" y="1075055"/>
            <a:ext cx="17444085" cy="88944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852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>
          <a:extLst>
            <a:ext uri="{FF2B5EF4-FFF2-40B4-BE49-F238E27FC236}">
              <a16:creationId xmlns:a16="http://schemas.microsoft.com/office/drawing/2014/main" id="{142E12AB-024B-3283-FB26-F2565C101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A721144F-C426-802F-B276-37684306B63C}"/>
              </a:ext>
            </a:extLst>
          </p:cNvPr>
          <p:cNvGrpSpPr/>
          <p:nvPr/>
        </p:nvGrpSpPr>
        <p:grpSpPr>
          <a:xfrm>
            <a:off x="16485870" y="3853180"/>
            <a:ext cx="977900" cy="660400"/>
            <a:chOff x="16485870" y="3853180"/>
            <a:chExt cx="977900" cy="660400"/>
          </a:xfrm>
        </p:grpSpPr>
        <p:pic>
          <p:nvPicPr>
            <p:cNvPr id="31" name="Picture 31">
              <a:extLst>
                <a:ext uri="{FF2B5EF4-FFF2-40B4-BE49-F238E27FC236}">
                  <a16:creationId xmlns:a16="http://schemas.microsoft.com/office/drawing/2014/main" id="{75BD0949-86C1-5A1C-428B-FBFCF74ED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38270" y="3853180"/>
              <a:ext cx="660400" cy="660400"/>
            </a:xfrm>
            <a:prstGeom prst="rect">
              <a:avLst/>
            </a:prstGeom>
          </p:spPr>
        </p:pic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5B4D85BD-4B1A-43DD-970B-F3FB79971FE1}"/>
                </a:ext>
              </a:extLst>
            </p:cNvPr>
            <p:cNvSpPr txBox="1"/>
            <p:nvPr/>
          </p:nvSpPr>
          <p:spPr>
            <a:xfrm>
              <a:off x="16485870" y="3891280"/>
              <a:ext cx="9779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1927"/>
                </a:lnSpc>
              </a:pPr>
              <a:r>
                <a:rPr lang="en-US" sz="3000" b="0" i="0" u="none" strike="noStrike">
                  <a:solidFill>
                    <a:srgbClr val="22CC88"/>
                  </a:solidFill>
                  <a:latin typeface="S-Core Dream 6 Bold"/>
                </a:rPr>
                <a:t>02</a:t>
              </a:r>
            </a:p>
          </p:txBody>
        </p:sp>
      </p:grpSp>
      <p:pic>
        <p:nvPicPr>
          <p:cNvPr id="39" name="Picture 39">
            <a:extLst>
              <a:ext uri="{FF2B5EF4-FFF2-40B4-BE49-F238E27FC236}">
                <a16:creationId xmlns:a16="http://schemas.microsoft.com/office/drawing/2014/main" id="{F8FB2160-A282-AAC2-610A-3E8C09DC52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sp>
        <p:nvSpPr>
          <p:cNvPr id="40" name="TextBox 40">
            <a:extLst>
              <a:ext uri="{FF2B5EF4-FFF2-40B4-BE49-F238E27FC236}">
                <a16:creationId xmlns:a16="http://schemas.microsoft.com/office/drawing/2014/main" id="{A4DD52FA-6A8E-6FF6-B80B-9389B3781E2F}"/>
              </a:ext>
            </a:extLst>
          </p:cNvPr>
          <p:cNvSpPr txBox="1"/>
          <p:nvPr/>
        </p:nvSpPr>
        <p:spPr>
          <a:xfrm>
            <a:off x="520700" y="2667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07.</a:t>
            </a:r>
            <a:r>
              <a:rPr lang="ko-KR" altLang="ko-KR" sz="2800">
                <a:solidFill>
                  <a:srgbClr val="595959"/>
                </a:solidFill>
                <a:ea typeface="THELuxGoM"/>
              </a:rPr>
              <a:t> </a:t>
            </a:r>
            <a:r>
              <a:rPr lang="ko-KR" altLang="en-US" sz="2800" b="1">
                <a:solidFill>
                  <a:srgbClr val="595959"/>
                </a:solidFill>
                <a:ea typeface="THELuxGoM"/>
              </a:rPr>
              <a:t>기술 스택</a:t>
            </a: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  </a:t>
            </a:r>
          </a:p>
        </p:txBody>
      </p:sp>
      <p:pic>
        <p:nvPicPr>
          <p:cNvPr id="49" name="Picture 4">
            <a:extLst>
              <a:ext uri="{FF2B5EF4-FFF2-40B4-BE49-F238E27FC236}">
                <a16:creationId xmlns:a16="http://schemas.microsoft.com/office/drawing/2014/main" id="{0912D5C8-12BA-2295-698D-3AAAC47357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492355" y="1506855"/>
            <a:ext cx="5405120" cy="8195310"/>
          </a:xfrm>
          <a:prstGeom prst="rect">
            <a:avLst/>
          </a:prstGeom>
          <a:effectLst>
            <a:outerShdw blurRad="258716" dist="117619" dir="2700000">
              <a:srgbClr val="000000">
                <a:alpha val="50000"/>
              </a:srgbClr>
            </a:outerShdw>
          </a:effectLst>
        </p:spPr>
      </p:pic>
      <p:sp>
        <p:nvSpPr>
          <p:cNvPr id="50" name="TextBox 25">
            <a:extLst>
              <a:ext uri="{FF2B5EF4-FFF2-40B4-BE49-F238E27FC236}">
                <a16:creationId xmlns:a16="http://schemas.microsoft.com/office/drawing/2014/main" id="{1EE04279-7933-7937-A32B-84339CCF90EB}"/>
              </a:ext>
            </a:extLst>
          </p:cNvPr>
          <p:cNvSpPr txBox="1"/>
          <p:nvPr/>
        </p:nvSpPr>
        <p:spPr>
          <a:xfrm>
            <a:off x="8245475" y="1983105"/>
            <a:ext cx="6174105" cy="1016000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34290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ko-KR">
                <a:solidFill>
                  <a:srgbClr val="000000"/>
                </a:solidFill>
                <a:ea typeface="Pretendard Regular" charset="0"/>
              </a:rPr>
              <a:t>코드의</a:t>
            </a:r>
            <a:r>
              <a:rPr lang="en-US" altLang="ko-KR">
                <a:solidFill>
                  <a:srgbClr val="000000"/>
                </a:solidFill>
                <a:latin typeface="Pretendard Regular" charset="0"/>
              </a:rPr>
              <a:t> </a:t>
            </a:r>
            <a:r>
              <a:rPr lang="ko-KR" altLang="ko-KR">
                <a:solidFill>
                  <a:srgbClr val="000000"/>
                </a:solidFill>
                <a:ea typeface="Pretendard Regular" charset="0"/>
              </a:rPr>
              <a:t>변경</a:t>
            </a:r>
            <a:r>
              <a:rPr lang="en-US" altLang="ko-KR">
                <a:solidFill>
                  <a:srgbClr val="000000"/>
                </a:solidFill>
                <a:latin typeface="Pretendard Regular" charset="0"/>
              </a:rPr>
              <a:t> </a:t>
            </a:r>
            <a:r>
              <a:rPr lang="ko-KR" altLang="ko-KR">
                <a:solidFill>
                  <a:srgbClr val="000000"/>
                </a:solidFill>
                <a:ea typeface="Pretendard Regular" charset="0"/>
              </a:rPr>
              <a:t>내역</a:t>
            </a:r>
            <a:r>
              <a:rPr lang="en-US" altLang="ko-KR">
                <a:solidFill>
                  <a:srgbClr val="000000"/>
                </a:solidFill>
                <a:ea typeface="Pretendard Regular" charset="0"/>
              </a:rPr>
              <a:t> </a:t>
            </a:r>
            <a:r>
              <a:rPr lang="ko-KR" altLang="ko-KR">
                <a:solidFill>
                  <a:srgbClr val="000000"/>
                </a:solidFill>
                <a:ea typeface="Pretendard Regular" charset="0"/>
              </a:rPr>
              <a:t>시간</a:t>
            </a:r>
            <a:r>
              <a:rPr lang="en-US" altLang="ko-KR">
                <a:solidFill>
                  <a:srgbClr val="000000"/>
                </a:solidFill>
                <a:latin typeface="Pretendard Regular" charset="0"/>
              </a:rPr>
              <a:t> </a:t>
            </a:r>
            <a:r>
              <a:rPr lang="ko-KR" altLang="ko-KR">
                <a:solidFill>
                  <a:srgbClr val="000000"/>
                </a:solidFill>
                <a:ea typeface="Pretendard Regular" charset="0"/>
              </a:rPr>
              <a:t>순서로</a:t>
            </a:r>
            <a:r>
              <a:rPr lang="en-US" altLang="ko-KR">
                <a:solidFill>
                  <a:srgbClr val="000000"/>
                </a:solidFill>
                <a:latin typeface="Pretendard Regular" charset="0"/>
              </a:rPr>
              <a:t> </a:t>
            </a:r>
            <a:r>
              <a:rPr lang="ko-KR" altLang="ko-KR">
                <a:solidFill>
                  <a:srgbClr val="000000"/>
                </a:solidFill>
                <a:ea typeface="Pretendard Regular" charset="0"/>
              </a:rPr>
              <a:t>저장</a:t>
            </a:r>
            <a:endParaRPr lang="ko-KR" altLang="en-US">
              <a:solidFill>
                <a:srgbClr val="000000"/>
              </a:solidFill>
              <a:ea typeface="Pretendard Regular" charset="0"/>
            </a:endParaRPr>
          </a:p>
          <a:p>
            <a:pPr marL="34290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ko-KR">
                <a:solidFill>
                  <a:srgbClr val="000000"/>
                </a:solidFill>
                <a:ea typeface="Pretendard Regular" charset="0"/>
              </a:rPr>
              <a:t>원격 서버와 로컬 개발 환경을 분리</a:t>
            </a:r>
            <a:endParaRPr lang="ko-KR" altLang="en-US">
              <a:solidFill>
                <a:srgbClr val="000000"/>
              </a:solidFill>
              <a:ea typeface="Pretendard Regular" charset="0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6142173-9FAD-E8F1-F2EB-D798C8709F78}"/>
              </a:ext>
            </a:extLst>
          </p:cNvPr>
          <p:cNvGrpSpPr/>
          <p:nvPr/>
        </p:nvGrpSpPr>
        <p:grpSpPr>
          <a:xfrm>
            <a:off x="7974965" y="1468755"/>
            <a:ext cx="5633720" cy="6677660"/>
            <a:chOff x="7974965" y="1468755"/>
            <a:chExt cx="5633720" cy="6677660"/>
          </a:xfrm>
        </p:grpSpPr>
        <p:pic>
          <p:nvPicPr>
            <p:cNvPr id="45" name="Picture 45">
              <a:extLst>
                <a:ext uri="{FF2B5EF4-FFF2-40B4-BE49-F238E27FC236}">
                  <a16:creationId xmlns:a16="http://schemas.microsoft.com/office/drawing/2014/main" id="{DE3AADD3-F5BF-DAF7-DDE4-1EE732B5F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54465" y="1589405"/>
              <a:ext cx="2540000" cy="393700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36DA7B5-44FB-12D2-9128-2E06E05E6E7D}"/>
                </a:ext>
              </a:extLst>
            </p:cNvPr>
            <p:cNvGrpSpPr/>
            <p:nvPr/>
          </p:nvGrpSpPr>
          <p:grpSpPr>
            <a:xfrm>
              <a:off x="7974965" y="1468755"/>
              <a:ext cx="977900" cy="660400"/>
              <a:chOff x="7974965" y="1468755"/>
              <a:chExt cx="977900" cy="660400"/>
            </a:xfrm>
          </p:grpSpPr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D64FBF96-8EF3-7491-B665-FCEAC17AB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40065" y="1468755"/>
                <a:ext cx="660400" cy="660400"/>
              </a:xfrm>
              <a:prstGeom prst="rect">
                <a:avLst/>
              </a:prstGeom>
            </p:spPr>
          </p:pic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7DD9E2AA-6C7F-8525-459B-69BA6C786DE6}"/>
                  </a:ext>
                </a:extLst>
              </p:cNvPr>
              <p:cNvSpPr txBox="1"/>
              <p:nvPr/>
            </p:nvSpPr>
            <p:spPr>
              <a:xfrm>
                <a:off x="7974965" y="1506855"/>
                <a:ext cx="977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1927"/>
                  </a:lnSpc>
                </a:pPr>
                <a:r>
                  <a:rPr lang="en-US" sz="3000" b="0" i="0" u="none" strike="noStrike">
                    <a:solidFill>
                      <a:srgbClr val="22CC88"/>
                    </a:solidFill>
                    <a:latin typeface="S-Core Dream 6 Bold"/>
                  </a:rPr>
                  <a:t>02</a:t>
                </a:r>
              </a:p>
            </p:txBody>
          </p:sp>
        </p:grp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FE9D3AD3-FFCD-3EA8-A952-72AF261A0208}"/>
                </a:ext>
              </a:extLst>
            </p:cNvPr>
            <p:cNvSpPr txBox="1"/>
            <p:nvPr/>
          </p:nvSpPr>
          <p:spPr>
            <a:xfrm>
              <a:off x="9117965" y="1575435"/>
              <a:ext cx="21971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1927"/>
                </a:lnSpc>
              </a:pPr>
              <a:r>
                <a:rPr lang="en-US" altLang="ko-KR" sz="3200" b="1">
                  <a:solidFill>
                    <a:srgbClr val="383A42"/>
                  </a:solidFill>
                  <a:ea typeface="S-Core Dream 6 Bold"/>
                </a:rPr>
                <a:t>Git</a:t>
              </a:r>
              <a:endParaRPr lang="ko-KR" sz="2800" b="1" i="0" u="none" strike="noStrike">
                <a:solidFill>
                  <a:srgbClr val="383A42"/>
                </a:solidFill>
                <a:ea typeface="S-Core Dream 6 Bold"/>
              </a:endParaRPr>
            </a:p>
          </p:txBody>
        </p:sp>
        <p:sp>
          <p:nvSpPr>
            <p:cNvPr id="51" name="TextBox 25">
              <a:extLst>
                <a:ext uri="{FF2B5EF4-FFF2-40B4-BE49-F238E27FC236}">
                  <a16:creationId xmlns:a16="http://schemas.microsoft.com/office/drawing/2014/main" id="{5BFBE04C-D605-8AA1-BE7B-80E617621893}"/>
                </a:ext>
              </a:extLst>
            </p:cNvPr>
            <p:cNvSpPr txBox="1"/>
            <p:nvPr/>
          </p:nvSpPr>
          <p:spPr>
            <a:xfrm>
              <a:off x="8203565" y="3293745"/>
              <a:ext cx="4032250" cy="21863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  <a:buClr>
                  <a:srgbClr val="000000"/>
                </a:buClr>
                <a:defRPr lang="ko-KR" altLang="en-US"/>
              </a:pPr>
              <a:r>
                <a:rPr lang="en-US" altLang="ko-KR" sz="2300" b="1">
                  <a:solidFill>
                    <a:srgbClr val="22CC88"/>
                  </a:solidFill>
                  <a:ea typeface="Pretendard Regular"/>
                </a:rPr>
                <a:t>[ </a:t>
              </a:r>
              <a:r>
                <a:rPr lang="ko-KR" altLang="en-US" sz="2300" b="1">
                  <a:solidFill>
                    <a:srgbClr val="22CC88"/>
                  </a:solidFill>
                  <a:ea typeface="Pretendard Regular"/>
                </a:rPr>
                <a:t>주요 기능 </a:t>
              </a:r>
              <a:r>
                <a:rPr lang="en-US" altLang="ko-KR" sz="2300" b="1">
                  <a:solidFill>
                    <a:srgbClr val="22CC88"/>
                  </a:solidFill>
                  <a:ea typeface="Pretendard Regular"/>
                </a:rPr>
                <a:t>]</a:t>
              </a:r>
            </a:p>
            <a:p>
              <a:pPr marL="342900" lvl="0" indent="-342900">
                <a:lnSpc>
                  <a:spcPct val="996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  <a:defRPr lang="ko-KR" altLang="en-US"/>
              </a:pPr>
              <a:endParaRPr lang="en-US" altLang="ko-KR" sz="2300">
                <a:solidFill>
                  <a:srgbClr val="000000"/>
                </a:solidFill>
                <a:ea typeface="Pretendard Regular"/>
              </a:endParaRPr>
            </a:p>
            <a:p>
              <a:pPr marL="342900" lvl="0" indent="-342900">
                <a:lnSpc>
                  <a:spcPct val="996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버전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관리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기능</a:t>
              </a:r>
            </a:p>
            <a:p>
              <a:pPr marL="342900" lvl="0" indent="-342900">
                <a:lnSpc>
                  <a:spcPct val="996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분산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시스템</a:t>
              </a:r>
            </a:p>
            <a:p>
              <a:pPr marL="342900" lvl="0" indent="-342900">
                <a:lnSpc>
                  <a:spcPct val="996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ko-KR" sz="2300" err="1">
                  <a:solidFill>
                    <a:srgbClr val="000000"/>
                  </a:solidFill>
                  <a:ea typeface="Pretendard Regular"/>
                </a:rPr>
                <a:t>브</a:t>
              </a:r>
              <a:r>
                <a:rPr lang="ko-KR" altLang="en-US" sz="2300" err="1">
                  <a:solidFill>
                    <a:srgbClr val="000000"/>
                  </a:solidFill>
                  <a:ea typeface="Pretendard Regular"/>
                </a:rPr>
                <a:t>렌</a:t>
              </a:r>
              <a:r>
                <a:rPr lang="ko-KR" altLang="ko-KR" sz="2300" err="1">
                  <a:solidFill>
                    <a:srgbClr val="000000"/>
                  </a:solidFill>
                  <a:ea typeface="Pretendard Regular"/>
                </a:rPr>
                <a:t>치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관리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기능</a:t>
              </a:r>
            </a:p>
            <a:p>
              <a:pPr marL="342900" lvl="0" indent="-342900">
                <a:lnSpc>
                  <a:spcPct val="996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백업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롤백</a:t>
              </a:r>
            </a:p>
          </p:txBody>
        </p:sp>
        <p:sp>
          <p:nvSpPr>
            <p:cNvPr id="54" name="TextBox 25">
              <a:extLst>
                <a:ext uri="{FF2B5EF4-FFF2-40B4-BE49-F238E27FC236}">
                  <a16:creationId xmlns:a16="http://schemas.microsoft.com/office/drawing/2014/main" id="{A1F7A836-39B6-4456-A3F4-50736457F097}"/>
                </a:ext>
              </a:extLst>
            </p:cNvPr>
            <p:cNvSpPr txBox="1"/>
            <p:nvPr/>
          </p:nvSpPr>
          <p:spPr>
            <a:xfrm>
              <a:off x="8203565" y="5960110"/>
              <a:ext cx="5405120" cy="21863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  <a:buClr>
                  <a:srgbClr val="000000"/>
                </a:buClr>
                <a:defRPr lang="ko-KR" altLang="en-US"/>
              </a:pPr>
              <a:r>
                <a:rPr lang="en-US" altLang="ko-KR" sz="2300" b="1">
                  <a:solidFill>
                    <a:srgbClr val="22CC88"/>
                  </a:solidFill>
                  <a:ea typeface="Pretendard Regular"/>
                </a:rPr>
                <a:t>[ </a:t>
              </a:r>
              <a:r>
                <a:rPr lang="ko-KR" altLang="en-US" sz="2300" b="1">
                  <a:solidFill>
                    <a:srgbClr val="22CC88"/>
                  </a:solidFill>
                  <a:ea typeface="Pretendard Regular"/>
                </a:rPr>
                <a:t>팀 프로젝트 사용 이점 </a:t>
              </a:r>
              <a:r>
                <a:rPr lang="en-US" altLang="ko-KR" sz="2300" b="1">
                  <a:solidFill>
                    <a:srgbClr val="22CC88"/>
                  </a:solidFill>
                  <a:ea typeface="Pretendard Regular"/>
                </a:rPr>
                <a:t>]</a:t>
              </a:r>
            </a:p>
            <a:p>
              <a:pPr marL="342900" lvl="0" indent="-342900">
                <a:lnSpc>
                  <a:spcPct val="99600"/>
                </a:lnSpc>
                <a:buClr>
                  <a:srgbClr val="000000"/>
                </a:buClr>
                <a:buFont typeface="Arial"/>
                <a:buChar char="●"/>
                <a:defRPr lang="ko-KR" altLang="en-US"/>
              </a:pPr>
              <a:endParaRPr lang="en-US" altLang="ko-KR" sz="2300">
                <a:solidFill>
                  <a:srgbClr val="000000"/>
                </a:solidFill>
                <a:ea typeface="Pretendard Regular"/>
              </a:endParaRPr>
            </a:p>
            <a:p>
              <a:pPr marL="342900" lvl="0" indent="-342900">
                <a:lnSpc>
                  <a:spcPct val="99600"/>
                </a:lnSpc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철저한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프로젝트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버전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관리</a:t>
              </a:r>
            </a:p>
            <a:p>
              <a:pPr marL="342900" lvl="0" indent="-342900">
                <a:lnSpc>
                  <a:spcPct val="99600"/>
                </a:lnSpc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간단해지는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협업</a:t>
              </a:r>
            </a:p>
            <a:p>
              <a:pPr marL="342900" lvl="0" indent="-342900">
                <a:lnSpc>
                  <a:spcPct val="99600"/>
                </a:lnSpc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ko-KR" sz="2300" err="1">
                  <a:solidFill>
                    <a:srgbClr val="000000"/>
                  </a:solidFill>
                  <a:ea typeface="Pretendard Regular"/>
                </a:rPr>
                <a:t>작업물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간의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충돌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해결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용이</a:t>
              </a:r>
            </a:p>
          </p:txBody>
        </p:sp>
      </p:grpSp>
      <p:pic>
        <p:nvPicPr>
          <p:cNvPr id="55" name="Picture 45">
            <a:extLst>
              <a:ext uri="{FF2B5EF4-FFF2-40B4-BE49-F238E27FC236}">
                <a16:creationId xmlns:a16="http://schemas.microsoft.com/office/drawing/2014/main" id="{B491EACD-A147-F143-385E-4D2199C75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015" y="1589405"/>
            <a:ext cx="4194175" cy="393700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535688-8106-9451-BB6B-063EC36AD16A}"/>
              </a:ext>
            </a:extLst>
          </p:cNvPr>
          <p:cNvGrpSpPr/>
          <p:nvPr/>
        </p:nvGrpSpPr>
        <p:grpSpPr>
          <a:xfrm>
            <a:off x="691515" y="1468755"/>
            <a:ext cx="977900" cy="660400"/>
            <a:chOff x="691515" y="1468755"/>
            <a:chExt cx="977900" cy="660400"/>
          </a:xfrm>
        </p:grpSpPr>
        <p:pic>
          <p:nvPicPr>
            <p:cNvPr id="57" name="Picture 4">
              <a:extLst>
                <a:ext uri="{FF2B5EF4-FFF2-40B4-BE49-F238E27FC236}">
                  <a16:creationId xmlns:a16="http://schemas.microsoft.com/office/drawing/2014/main" id="{B967C8C6-FA09-D036-522A-CA38EAA38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615" y="1468755"/>
              <a:ext cx="660400" cy="660400"/>
            </a:xfrm>
            <a:prstGeom prst="rect">
              <a:avLst/>
            </a:prstGeom>
          </p:spPr>
        </p:pic>
        <p:sp>
          <p:nvSpPr>
            <p:cNvPr id="58" name="TextBox 5">
              <a:extLst>
                <a:ext uri="{FF2B5EF4-FFF2-40B4-BE49-F238E27FC236}">
                  <a16:creationId xmlns:a16="http://schemas.microsoft.com/office/drawing/2014/main" id="{99F0569E-D7B2-5FD4-6391-C1488DCC1FEF}"/>
                </a:ext>
              </a:extLst>
            </p:cNvPr>
            <p:cNvSpPr txBox="1"/>
            <p:nvPr/>
          </p:nvSpPr>
          <p:spPr>
            <a:xfrm>
              <a:off x="691515" y="1506855"/>
              <a:ext cx="9779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1927"/>
                </a:lnSpc>
              </a:pPr>
              <a:r>
                <a:rPr lang="en-US" sz="3000" b="0" i="0" u="none" strike="noStrike">
                  <a:solidFill>
                    <a:srgbClr val="22CC88"/>
                  </a:solidFill>
                  <a:latin typeface="S-Core Dream 6 Bold"/>
                </a:rPr>
                <a:t>01</a:t>
              </a:r>
            </a:p>
          </p:txBody>
        </p:sp>
      </p:grpSp>
      <p:sp>
        <p:nvSpPr>
          <p:cNvPr id="59" name="TextBox 24">
            <a:extLst>
              <a:ext uri="{FF2B5EF4-FFF2-40B4-BE49-F238E27FC236}">
                <a16:creationId xmlns:a16="http://schemas.microsoft.com/office/drawing/2014/main" id="{3124E90E-1DDB-1FC1-7CEB-E9C7FE979370}"/>
              </a:ext>
            </a:extLst>
          </p:cNvPr>
          <p:cNvSpPr txBox="1"/>
          <p:nvPr/>
        </p:nvSpPr>
        <p:spPr>
          <a:xfrm>
            <a:off x="1834515" y="1575435"/>
            <a:ext cx="3700145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endParaRPr lang="ko-KR" sz="2800" b="1" i="0" u="none" strike="noStrike">
              <a:solidFill>
                <a:srgbClr val="383A42"/>
              </a:solidFill>
              <a:ea typeface="S-Core Dream 6 Bold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1B805C5-E405-AD21-F2E7-88B315BA6936}"/>
              </a:ext>
            </a:extLst>
          </p:cNvPr>
          <p:cNvCxnSpPr>
            <a:cxnSpLocks/>
          </p:cNvCxnSpPr>
          <p:nvPr/>
        </p:nvCxnSpPr>
        <p:spPr>
          <a:xfrm>
            <a:off x="6130290" y="1795145"/>
            <a:ext cx="1501775" cy="0"/>
          </a:xfrm>
          <a:prstGeom prst="line">
            <a:avLst/>
          </a:prstGeom>
          <a:ln>
            <a:solidFill>
              <a:srgbClr val="22CC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>
            <a:extLst>
              <a:ext uri="{FF2B5EF4-FFF2-40B4-BE49-F238E27FC236}">
                <a16:creationId xmlns:a16="http://schemas.microsoft.com/office/drawing/2014/main" id="{E1D19F86-47FB-8B52-5F0B-E01EF1DDD8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674" t="7284" r="10674" b="6383"/>
          <a:stretch>
            <a:fillRect/>
          </a:stretch>
        </p:blipFill>
        <p:spPr>
          <a:xfrm>
            <a:off x="838200" y="6177280"/>
            <a:ext cx="6173470" cy="4015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4" name="TextBox 25">
            <a:extLst>
              <a:ext uri="{FF2B5EF4-FFF2-40B4-BE49-F238E27FC236}">
                <a16:creationId xmlns:a16="http://schemas.microsoft.com/office/drawing/2014/main" id="{CB31857D-B915-14B3-6CB1-D4C1B6C3866E}"/>
              </a:ext>
            </a:extLst>
          </p:cNvPr>
          <p:cNvSpPr txBox="1"/>
          <p:nvPr/>
        </p:nvSpPr>
        <p:spPr>
          <a:xfrm>
            <a:off x="845185" y="2424430"/>
            <a:ext cx="6240780" cy="44424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  <a:buClr>
                <a:srgbClr val="000000"/>
              </a:buClr>
              <a:defRPr lang="ko-KR" altLang="en-US"/>
            </a:pPr>
            <a:r>
              <a:rPr lang="en-US" altLang="ko-KR" sz="2300" b="1">
                <a:solidFill>
                  <a:srgbClr val="22CC88"/>
                </a:solidFill>
                <a:ea typeface="Pretendard Regular"/>
              </a:rPr>
              <a:t>[ </a:t>
            </a:r>
            <a:r>
              <a:rPr lang="ko-KR" altLang="en-US" sz="2300" b="1">
                <a:solidFill>
                  <a:srgbClr val="22CC88"/>
                </a:solidFill>
                <a:ea typeface="Pretendard Regular"/>
              </a:rPr>
              <a:t>주요 기능 </a:t>
            </a:r>
            <a:r>
              <a:rPr lang="en-US" altLang="ko-KR" sz="2300" b="1">
                <a:solidFill>
                  <a:srgbClr val="22CC88"/>
                </a:solidFill>
                <a:ea typeface="Pretendard Regular"/>
              </a:rPr>
              <a:t>]</a:t>
            </a:r>
            <a:endParaRPr lang="en-US" altLang="ko-KR" sz="2300">
              <a:solidFill>
                <a:srgbClr val="000000"/>
              </a:solidFill>
              <a:ea typeface="Pretendard Regular"/>
            </a:endParaRPr>
          </a:p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[</a:t>
            </a:r>
            <a:r>
              <a:rPr lang="ko-KR" altLang="en-US" sz="2300">
                <a:solidFill>
                  <a:srgbClr val="000000"/>
                </a:solidFill>
                <a:ea typeface="Pretendard Regular"/>
              </a:rPr>
              <a:t>사용자 파일 업로드</a:t>
            </a: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]</a:t>
            </a:r>
          </a:p>
          <a:p>
            <a:pPr lvl="0">
              <a:lnSpc>
                <a:spcPct val="99600"/>
              </a:lnSpc>
              <a:buClr>
                <a:srgbClr val="000000"/>
              </a:buClr>
              <a:defRPr lang="ko-KR" altLang="en-US"/>
            </a:pP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	      ↓</a:t>
            </a:r>
          </a:p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[</a:t>
            </a:r>
            <a:r>
              <a:rPr lang="en-US" altLang="ko-KR" sz="2300" err="1">
                <a:solidFill>
                  <a:srgbClr val="000000"/>
                </a:solidFill>
                <a:ea typeface="Pretendard Regular"/>
              </a:rPr>
              <a:t>Cloudinary</a:t>
            </a: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300">
                <a:solidFill>
                  <a:srgbClr val="000000"/>
                </a:solidFill>
                <a:ea typeface="Pretendard Regular"/>
              </a:rPr>
              <a:t>서버 업로드 처리 </a:t>
            </a: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(Java API)]</a:t>
            </a:r>
          </a:p>
          <a:p>
            <a:pPr lvl="2">
              <a:lnSpc>
                <a:spcPct val="99600"/>
              </a:lnSpc>
              <a:buClr>
                <a:srgbClr val="000000"/>
              </a:buClr>
              <a:defRPr lang="ko-KR" altLang="en-US"/>
            </a:pP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      ↓</a:t>
            </a:r>
          </a:p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[</a:t>
            </a:r>
            <a:r>
              <a:rPr lang="en-US" altLang="ko-KR" sz="2300" err="1">
                <a:solidFill>
                  <a:srgbClr val="000000"/>
                </a:solidFill>
                <a:ea typeface="Pretendard Regular"/>
              </a:rPr>
              <a:t>Cloudinary</a:t>
            </a: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300">
                <a:solidFill>
                  <a:srgbClr val="000000"/>
                </a:solidFill>
                <a:ea typeface="Pretendard Regular"/>
              </a:rPr>
              <a:t>응답 결과</a:t>
            </a: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(URL </a:t>
            </a:r>
            <a:r>
              <a:rPr lang="ko-KR" altLang="en-US" sz="2300">
                <a:solidFill>
                  <a:srgbClr val="000000"/>
                </a:solidFill>
                <a:ea typeface="Pretendard Regular"/>
              </a:rPr>
              <a:t>변환 등</a:t>
            </a: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)]</a:t>
            </a:r>
          </a:p>
          <a:p>
            <a:pPr lvl="0">
              <a:lnSpc>
                <a:spcPct val="99600"/>
              </a:lnSpc>
              <a:buClr>
                <a:srgbClr val="000000"/>
              </a:buClr>
              <a:defRPr lang="ko-KR" altLang="en-US"/>
            </a:pP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	      ↓</a:t>
            </a:r>
          </a:p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[Java </a:t>
            </a:r>
            <a:r>
              <a:rPr lang="ko-KR" altLang="en-US" sz="2300">
                <a:solidFill>
                  <a:srgbClr val="000000"/>
                </a:solidFill>
                <a:ea typeface="Pretendard Regular"/>
              </a:rPr>
              <a:t>애플리케이션이 </a:t>
            </a: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DB</a:t>
            </a:r>
            <a:r>
              <a:rPr lang="ko-KR" altLang="en-US" sz="2300">
                <a:solidFill>
                  <a:srgbClr val="000000"/>
                </a:solidFill>
                <a:ea typeface="Pretendard Regular"/>
              </a:rPr>
              <a:t>에 업로드 정보 저장</a:t>
            </a: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]</a:t>
            </a:r>
            <a:endParaRPr lang="ko-KR" altLang="ko-KR" sz="230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77" name="TextBox 24">
            <a:extLst>
              <a:ext uri="{FF2B5EF4-FFF2-40B4-BE49-F238E27FC236}">
                <a16:creationId xmlns:a16="http://schemas.microsoft.com/office/drawing/2014/main" id="{FC850F33-E947-60B0-A802-C4E083CD593E}"/>
              </a:ext>
            </a:extLst>
          </p:cNvPr>
          <p:cNvSpPr txBox="1"/>
          <p:nvPr/>
        </p:nvSpPr>
        <p:spPr>
          <a:xfrm>
            <a:off x="2054860" y="1556385"/>
            <a:ext cx="3524885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en-US" altLang="ko-KR" sz="3200" b="1" err="1">
                <a:solidFill>
                  <a:srgbClr val="383A42"/>
                </a:solidFill>
                <a:ea typeface="S-Core Dream 6 Bold"/>
              </a:rPr>
              <a:t>CloudinaryUploader</a:t>
            </a:r>
            <a:endParaRPr lang="ko-KR" sz="2800" b="1" i="0" u="none" strike="noStrike">
              <a:solidFill>
                <a:srgbClr val="383A42"/>
              </a:solidFill>
              <a:ea typeface="S-Core Dream 6 Bold"/>
            </a:endParaRPr>
          </a:p>
        </p:txBody>
      </p:sp>
      <p:sp>
        <p:nvSpPr>
          <p:cNvPr id="80" name="TextBox 25">
            <a:extLst>
              <a:ext uri="{FF2B5EF4-FFF2-40B4-BE49-F238E27FC236}">
                <a16:creationId xmlns:a16="http://schemas.microsoft.com/office/drawing/2014/main" id="{BA878A5D-E420-D873-0BF5-666052C43D40}"/>
              </a:ext>
            </a:extLst>
          </p:cNvPr>
          <p:cNvSpPr txBox="1"/>
          <p:nvPr/>
        </p:nvSpPr>
        <p:spPr>
          <a:xfrm>
            <a:off x="878840" y="2037715"/>
            <a:ext cx="6173470" cy="10153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/>
              <a:t>이미지 및 동영상 관리를 위한 </a:t>
            </a:r>
            <a:r>
              <a:rPr lang="ko-KR" altLang="en-US" b="1"/>
              <a:t>클라우드 기반 </a:t>
            </a:r>
            <a:endParaRPr lang="en-US" altLang="ko-KR" b="1"/>
          </a:p>
          <a:p>
            <a:pPr lvl="0">
              <a:lnSpc>
                <a:spcPct val="99600"/>
              </a:lnSpc>
              <a:buClr>
                <a:srgbClr val="000000"/>
              </a:buClr>
              <a:defRPr lang="ko-KR" altLang="en-US"/>
            </a:pPr>
            <a:r>
              <a:rPr lang="en-US" altLang="ko-KR" b="1"/>
              <a:t>      </a:t>
            </a:r>
            <a:r>
              <a:rPr lang="ko-KR" altLang="en-US" b="1"/>
              <a:t>미디어 관리 플랫폼</a:t>
            </a:r>
            <a:endParaRPr lang="ko-KR" altLang="ko-KR">
              <a:solidFill>
                <a:srgbClr val="000000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20834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F38CE-EE64-2F14-2F7A-7B17480D8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9">
            <a:extLst>
              <a:ext uri="{FF2B5EF4-FFF2-40B4-BE49-F238E27FC236}">
                <a16:creationId xmlns:a16="http://schemas.microsoft.com/office/drawing/2014/main" id="{19584A8D-DD02-3889-37BE-4D3F878042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sp>
        <p:nvSpPr>
          <p:cNvPr id="40" name="TextBox 40">
            <a:extLst>
              <a:ext uri="{FF2B5EF4-FFF2-40B4-BE49-F238E27FC236}">
                <a16:creationId xmlns:a16="http://schemas.microsoft.com/office/drawing/2014/main" id="{747594FB-63BB-50B2-47F0-A27C80525B6F}"/>
              </a:ext>
            </a:extLst>
          </p:cNvPr>
          <p:cNvSpPr txBox="1"/>
          <p:nvPr/>
        </p:nvSpPr>
        <p:spPr>
          <a:xfrm>
            <a:off x="520700" y="266700"/>
            <a:ext cx="5959004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07.</a:t>
            </a:r>
            <a:r>
              <a:rPr lang="ko-KR" altLang="ko-KR" sz="2800">
                <a:solidFill>
                  <a:srgbClr val="595959"/>
                </a:solidFill>
                <a:ea typeface="THELuxGoM"/>
              </a:rPr>
              <a:t> </a:t>
            </a:r>
            <a:r>
              <a:rPr lang="ko-KR" altLang="en-US" sz="2800" b="1"/>
              <a:t>기능 확장 계획 및 향후 발전 방향</a:t>
            </a:r>
          </a:p>
          <a:p>
            <a:pPr>
              <a:lnSpc>
                <a:spcPct val="99600"/>
              </a:lnSpc>
            </a:pPr>
            <a:endParaRPr lang="en-US" sz="2500" b="0" i="0" u="none" strike="noStrike">
              <a:solidFill>
                <a:srgbClr val="787878">
                  <a:alpha val="50196"/>
                </a:srgbClr>
              </a:solidFill>
              <a:latin typeface="Pretendard SemiBold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3E0A488-B48E-C04E-AA76-765BF1EC0F96}"/>
              </a:ext>
            </a:extLst>
          </p:cNvPr>
          <p:cNvGrpSpPr/>
          <p:nvPr/>
        </p:nvGrpSpPr>
        <p:grpSpPr>
          <a:xfrm>
            <a:off x="7271792" y="1607361"/>
            <a:ext cx="2768600" cy="736600"/>
            <a:chOff x="584200" y="2717800"/>
            <a:chExt cx="2768600" cy="736600"/>
          </a:xfrm>
        </p:grpSpPr>
        <p:pic>
          <p:nvPicPr>
            <p:cNvPr id="8" name="Picture 36">
              <a:extLst>
                <a:ext uri="{FF2B5EF4-FFF2-40B4-BE49-F238E27FC236}">
                  <a16:creationId xmlns:a16="http://schemas.microsoft.com/office/drawing/2014/main" id="{B3D3F1AC-D1FF-E455-600D-CEC8F535C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2000"/>
            </a:blip>
            <a:stretch>
              <a:fillRect/>
            </a:stretch>
          </p:blipFill>
          <p:spPr>
            <a:xfrm>
              <a:off x="584200" y="2717800"/>
              <a:ext cx="2768600" cy="736600"/>
            </a:xfrm>
            <a:prstGeom prst="rect">
              <a:avLst/>
            </a:prstGeom>
          </p:spPr>
        </p:pic>
        <p:sp>
          <p:nvSpPr>
            <p:cNvPr id="9" name="TextBox 37">
              <a:extLst>
                <a:ext uri="{FF2B5EF4-FFF2-40B4-BE49-F238E27FC236}">
                  <a16:creationId xmlns:a16="http://schemas.microsoft.com/office/drawing/2014/main" id="{F875298D-25F2-913F-7895-F463CD247E8A}"/>
                </a:ext>
              </a:extLst>
            </p:cNvPr>
            <p:cNvSpPr txBox="1"/>
            <p:nvPr/>
          </p:nvSpPr>
          <p:spPr>
            <a:xfrm>
              <a:off x="876300" y="2844800"/>
              <a:ext cx="22098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2050"/>
                </a:lnSpc>
              </a:pPr>
              <a:r>
                <a:rPr lang="en-US" sz="4800" b="1" i="0" u="none" strike="noStrike" spc="300">
                  <a:solidFill>
                    <a:srgbClr val="FFFFFF"/>
                  </a:solidFill>
                  <a:latin typeface="Noto Sans CJK KR Medium"/>
                </a:rPr>
                <a:t>QLY</a:t>
              </a:r>
            </a:p>
          </p:txBody>
        </p:sp>
      </p:grpSp>
      <p:pic>
        <p:nvPicPr>
          <p:cNvPr id="10" name="Picture 39">
            <a:extLst>
              <a:ext uri="{FF2B5EF4-FFF2-40B4-BE49-F238E27FC236}">
                <a16:creationId xmlns:a16="http://schemas.microsoft.com/office/drawing/2014/main" id="{2D665CC8-2CCF-EF10-E76E-C681D90BD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124" y="2625063"/>
            <a:ext cx="3504878" cy="736600"/>
          </a:xfrm>
          <a:prstGeom prst="rect">
            <a:avLst/>
          </a:prstGeom>
        </p:spPr>
      </p:pic>
      <p:sp>
        <p:nvSpPr>
          <p:cNvPr id="11" name="TextBox 40">
            <a:extLst>
              <a:ext uri="{FF2B5EF4-FFF2-40B4-BE49-F238E27FC236}">
                <a16:creationId xmlns:a16="http://schemas.microsoft.com/office/drawing/2014/main" id="{951484F2-CF58-E53D-DF6C-CAFD7B199122}"/>
              </a:ext>
            </a:extLst>
          </p:cNvPr>
          <p:cNvSpPr txBox="1"/>
          <p:nvPr/>
        </p:nvSpPr>
        <p:spPr>
          <a:xfrm>
            <a:off x="3921324" y="2844799"/>
            <a:ext cx="3854524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500" b="1"/>
              <a:t>모바일 앱</a:t>
            </a:r>
            <a:r>
              <a:rPr lang="en-US" altLang="ko-KR" sz="2500" b="1"/>
              <a:t>(App)</a:t>
            </a:r>
            <a:r>
              <a:rPr lang="ko-KR" altLang="en-US" sz="2500" b="1"/>
              <a:t> 개발</a:t>
            </a:r>
            <a:endParaRPr lang="ko-KR" sz="2500" b="0" i="0" u="none" strike="noStrike" spc="-200">
              <a:solidFill>
                <a:srgbClr val="377C7E"/>
              </a:solidFill>
              <a:ea typeface="Noto Sans CJK KR Medium"/>
            </a:endParaRPr>
          </a:p>
        </p:txBody>
      </p:sp>
      <p:pic>
        <p:nvPicPr>
          <p:cNvPr id="12" name="Picture 42">
            <a:extLst>
              <a:ext uri="{FF2B5EF4-FFF2-40B4-BE49-F238E27FC236}">
                <a16:creationId xmlns:a16="http://schemas.microsoft.com/office/drawing/2014/main" id="{904EBF8E-F311-2782-284D-1BEFC5986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644" y="2635726"/>
            <a:ext cx="3854524" cy="736600"/>
          </a:xfrm>
          <a:prstGeom prst="rect">
            <a:avLst/>
          </a:prstGeom>
        </p:spPr>
      </p:pic>
      <p:sp>
        <p:nvSpPr>
          <p:cNvPr id="13" name="TextBox 43">
            <a:extLst>
              <a:ext uri="{FF2B5EF4-FFF2-40B4-BE49-F238E27FC236}">
                <a16:creationId xmlns:a16="http://schemas.microsoft.com/office/drawing/2014/main" id="{A29BD589-0781-7E5A-1080-C00841F481E0}"/>
              </a:ext>
            </a:extLst>
          </p:cNvPr>
          <p:cNvSpPr txBox="1"/>
          <p:nvPr/>
        </p:nvSpPr>
        <p:spPr>
          <a:xfrm>
            <a:off x="9832883" y="2826226"/>
            <a:ext cx="3962799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buNone/>
            </a:pPr>
            <a:r>
              <a:rPr lang="ko-KR" altLang="en-US" sz="2500" b="1"/>
              <a:t>실시간 매칭 </a:t>
            </a:r>
            <a:r>
              <a:rPr lang="en-US" altLang="ko-KR" sz="2500" b="1"/>
              <a:t>&amp; </a:t>
            </a:r>
            <a:r>
              <a:rPr lang="ko-KR" altLang="en-US" sz="2500" b="1"/>
              <a:t>채팅 도입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572331-FF7A-8AA6-52C2-DB826CCA6F2C}"/>
              </a:ext>
            </a:extLst>
          </p:cNvPr>
          <p:cNvSpPr txBox="1"/>
          <p:nvPr/>
        </p:nvSpPr>
        <p:spPr>
          <a:xfrm>
            <a:off x="3355001" y="3789477"/>
            <a:ext cx="4987169" cy="96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직관적인 퀘스트 등록 및 참여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푸시 알림 </a:t>
            </a:r>
            <a:r>
              <a:rPr lang="en-US" altLang="ko-KR" sz="2000"/>
              <a:t>&amp; </a:t>
            </a:r>
            <a:r>
              <a:rPr lang="ko-KR" altLang="en-US" sz="2000"/>
              <a:t>위치 기반 퀘스트 자동 탐색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BD443B-7D69-28F1-74D7-2F0CA4CEFB95}"/>
              </a:ext>
            </a:extLst>
          </p:cNvPr>
          <p:cNvSpPr txBox="1"/>
          <p:nvPr/>
        </p:nvSpPr>
        <p:spPr>
          <a:xfrm>
            <a:off x="9555380" y="3818003"/>
            <a:ext cx="5202079" cy="96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 의뢰자</a:t>
            </a:r>
            <a:r>
              <a:rPr lang="en-US" altLang="ko-KR" sz="2000"/>
              <a:t>-</a:t>
            </a:r>
            <a:r>
              <a:rPr lang="ko-KR" altLang="en-US" sz="2000"/>
              <a:t>해결사 간 </a:t>
            </a:r>
            <a:r>
              <a:rPr lang="en-US" altLang="ko-KR" sz="2000"/>
              <a:t>1:1 </a:t>
            </a:r>
            <a:r>
              <a:rPr lang="ko-KR" altLang="en-US" sz="2000"/>
              <a:t>채팅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 빠른 응답 → 신뢰도 향상 </a:t>
            </a:r>
            <a:r>
              <a:rPr lang="en-US" altLang="ko-KR" sz="2000"/>
              <a:t>&amp; </a:t>
            </a:r>
            <a:r>
              <a:rPr lang="ko-KR" altLang="en-US" sz="2000"/>
              <a:t>수행 효율 </a:t>
            </a:r>
            <a:r>
              <a:rPr lang="en-US" altLang="ko-KR" sz="2000"/>
              <a:t>UP</a:t>
            </a:r>
            <a:endParaRPr lang="ko-KR" altLang="en-US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A478CA-D7A1-72A3-01DF-5EA59CFB990D}"/>
              </a:ext>
            </a:extLst>
          </p:cNvPr>
          <p:cNvSpPr txBox="1"/>
          <p:nvPr/>
        </p:nvSpPr>
        <p:spPr>
          <a:xfrm>
            <a:off x="9555380" y="7043659"/>
            <a:ext cx="5562119" cy="96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 퀘스트 이력 </a:t>
            </a:r>
            <a:r>
              <a:rPr lang="en-US" altLang="ko-KR" sz="2000"/>
              <a:t>+ </a:t>
            </a:r>
            <a:r>
              <a:rPr lang="ko-KR" altLang="en-US" sz="2000"/>
              <a:t>평점 </a:t>
            </a:r>
            <a:r>
              <a:rPr lang="en-US" altLang="ko-KR" sz="2000"/>
              <a:t>+ </a:t>
            </a:r>
            <a:r>
              <a:rPr lang="ko-KR" altLang="en-US" sz="2000"/>
              <a:t>신고 이력 반영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 해결사 추천 </a:t>
            </a:r>
            <a:r>
              <a:rPr lang="en-US" altLang="ko-KR" sz="2000"/>
              <a:t>/ </a:t>
            </a:r>
            <a:r>
              <a:rPr lang="ko-KR" altLang="en-US" sz="2000"/>
              <a:t>의뢰자 검증에 활용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4FC1BC-E7F9-D973-0B80-2DF61EE7FF2E}"/>
              </a:ext>
            </a:extLst>
          </p:cNvPr>
          <p:cNvSpPr txBox="1"/>
          <p:nvPr/>
        </p:nvSpPr>
        <p:spPr>
          <a:xfrm>
            <a:off x="3770213" y="7043659"/>
            <a:ext cx="4156744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 지역 센터</a:t>
            </a:r>
            <a:r>
              <a:rPr lang="en-US" altLang="ko-KR" sz="2000"/>
              <a:t>, </a:t>
            </a:r>
            <a:r>
              <a:rPr lang="ko-KR" altLang="en-US" sz="2000"/>
              <a:t>학교</a:t>
            </a:r>
            <a:r>
              <a:rPr lang="en-US" altLang="ko-KR" sz="2000"/>
              <a:t>, </a:t>
            </a:r>
            <a:r>
              <a:rPr lang="ko-KR" altLang="en-US" sz="2000"/>
              <a:t>복지관과 협력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/>
              <a:t> 생활 속 퀘스트 플랫폼</a:t>
            </a:r>
            <a:r>
              <a:rPr lang="ko-KR" altLang="en-US" sz="2000"/>
              <a:t>으로 확장</a:t>
            </a:r>
            <a:br>
              <a:rPr lang="ko-KR" altLang="en-US" sz="2000"/>
            </a:br>
            <a:r>
              <a:rPr lang="ko-KR" altLang="en-US" sz="2000"/>
              <a:t> </a:t>
            </a:r>
          </a:p>
        </p:txBody>
      </p:sp>
      <p:pic>
        <p:nvPicPr>
          <p:cNvPr id="42" name="Picture 39">
            <a:extLst>
              <a:ext uri="{FF2B5EF4-FFF2-40B4-BE49-F238E27FC236}">
                <a16:creationId xmlns:a16="http://schemas.microsoft.com/office/drawing/2014/main" id="{2797AB85-1F21-5A34-3DE8-0BDA58D09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124" y="5881336"/>
            <a:ext cx="3504878" cy="736600"/>
          </a:xfrm>
          <a:prstGeom prst="rect">
            <a:avLst/>
          </a:prstGeom>
        </p:spPr>
      </p:pic>
      <p:sp>
        <p:nvSpPr>
          <p:cNvPr id="43" name="TextBox 40">
            <a:extLst>
              <a:ext uri="{FF2B5EF4-FFF2-40B4-BE49-F238E27FC236}">
                <a16:creationId xmlns:a16="http://schemas.microsoft.com/office/drawing/2014/main" id="{1D16DAC3-8717-66BA-77AF-E85EE4A07C54}"/>
              </a:ext>
            </a:extLst>
          </p:cNvPr>
          <p:cNvSpPr txBox="1"/>
          <p:nvPr/>
        </p:nvSpPr>
        <p:spPr>
          <a:xfrm>
            <a:off x="3901604" y="6101072"/>
            <a:ext cx="3854524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500" b="1"/>
              <a:t>신뢰 점수 시스템</a:t>
            </a:r>
            <a:endParaRPr lang="en-US" altLang="ko-KR" sz="2500" spc="-200">
              <a:solidFill>
                <a:srgbClr val="377C7E"/>
              </a:solidFill>
              <a:latin typeface="Noto Sans CJK KR Medium"/>
            </a:endParaRPr>
          </a:p>
        </p:txBody>
      </p:sp>
      <p:pic>
        <p:nvPicPr>
          <p:cNvPr id="44" name="Picture 42">
            <a:extLst>
              <a:ext uri="{FF2B5EF4-FFF2-40B4-BE49-F238E27FC236}">
                <a16:creationId xmlns:a16="http://schemas.microsoft.com/office/drawing/2014/main" id="{9DCE836D-9E9A-2030-A65B-2DBDF0D4C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644" y="5891999"/>
            <a:ext cx="3854524" cy="736600"/>
          </a:xfrm>
          <a:prstGeom prst="rect">
            <a:avLst/>
          </a:prstGeom>
        </p:spPr>
      </p:pic>
      <p:sp>
        <p:nvSpPr>
          <p:cNvPr id="46" name="TextBox 43">
            <a:extLst>
              <a:ext uri="{FF2B5EF4-FFF2-40B4-BE49-F238E27FC236}">
                <a16:creationId xmlns:a16="http://schemas.microsoft.com/office/drawing/2014/main" id="{591B271B-2D88-3BBB-C28E-86B837BF151F}"/>
              </a:ext>
            </a:extLst>
          </p:cNvPr>
          <p:cNvSpPr txBox="1"/>
          <p:nvPr/>
        </p:nvSpPr>
        <p:spPr>
          <a:xfrm>
            <a:off x="9599636" y="6082499"/>
            <a:ext cx="3962799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500" b="1"/>
              <a:t>오프라인 커뮤니티 연계</a:t>
            </a:r>
            <a:endParaRPr lang="en-US" altLang="ko-KR" sz="2500" spc="-200">
              <a:solidFill>
                <a:srgbClr val="377C7E"/>
              </a:solidFill>
              <a:latin typeface="Noto Sans CJK KR Medium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0F5F003-D200-D21D-9B15-461B64AA6451}"/>
              </a:ext>
            </a:extLst>
          </p:cNvPr>
          <p:cNvCxnSpPr/>
          <p:nvPr/>
        </p:nvCxnSpPr>
        <p:spPr>
          <a:xfrm>
            <a:off x="8663532" y="2399167"/>
            <a:ext cx="0" cy="6516724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2C381D2-6542-379D-A591-215E998B0DCE}"/>
              </a:ext>
            </a:extLst>
          </p:cNvPr>
          <p:cNvCxnSpPr>
            <a:cxnSpLocks/>
          </p:cNvCxnSpPr>
          <p:nvPr/>
        </p:nvCxnSpPr>
        <p:spPr>
          <a:xfrm>
            <a:off x="2303240" y="5359524"/>
            <a:ext cx="1316504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165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73760-D79C-AC91-1E00-CC61705FF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1">
            <a:extLst>
              <a:ext uri="{FF2B5EF4-FFF2-40B4-BE49-F238E27FC236}">
                <a16:creationId xmlns:a16="http://schemas.microsoft.com/office/drawing/2014/main" id="{DE43F41B-8D63-B8CA-1774-1C2F4A22A0D3}"/>
              </a:ext>
            </a:extLst>
          </p:cNvPr>
          <p:cNvSpPr txBox="1"/>
          <p:nvPr/>
        </p:nvSpPr>
        <p:spPr>
          <a:xfrm>
            <a:off x="2565400" y="7798781"/>
            <a:ext cx="13157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8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앞으로 더 많은 일상을 따뜻하게</a:t>
            </a:r>
            <a:r>
              <a:rPr lang="ko-KR" altLang="ko-KR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만들 수 있는 플랫폼으로 성장하겠습니다.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8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감사합니다!</a:t>
            </a:r>
            <a:r>
              <a:rPr lang="ko-KR" altLang="ko-KR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🙏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C4719AE5-631F-5CD1-6BFE-774D2D4C1F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10800000">
            <a:off x="6205916" y="1039044"/>
            <a:ext cx="5876168" cy="6203977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77615005-366C-E4AA-5D24-E1CE1F87C3F2}"/>
              </a:ext>
            </a:extLst>
          </p:cNvPr>
          <p:cNvSpPr txBox="1"/>
          <p:nvPr/>
        </p:nvSpPr>
        <p:spPr>
          <a:xfrm>
            <a:off x="2987316" y="3163280"/>
            <a:ext cx="119634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0" b="1" i="0" u="none" strike="noStrike" spc="-300">
                <a:solidFill>
                  <a:srgbClr val="000000"/>
                </a:solidFill>
                <a:latin typeface="THELuxGoB"/>
              </a:rPr>
              <a:t>QLY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29CCE02-AF98-CF35-0C01-2F6FA1F3EE19}"/>
              </a:ext>
            </a:extLst>
          </p:cNvPr>
          <p:cNvSpPr/>
          <p:nvPr/>
        </p:nvSpPr>
        <p:spPr>
          <a:xfrm>
            <a:off x="7343800" y="6223620"/>
            <a:ext cx="2196244" cy="432048"/>
          </a:xfrm>
          <a:prstGeom prst="roundRect">
            <a:avLst/>
          </a:prstGeom>
          <a:solidFill>
            <a:srgbClr val="3ACC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6584CB-5A89-21E5-7F4E-8627D1896470}"/>
              </a:ext>
            </a:extLst>
          </p:cNvPr>
          <p:cNvSpPr txBox="1"/>
          <p:nvPr/>
        </p:nvSpPr>
        <p:spPr>
          <a:xfrm>
            <a:off x="4572000" y="5503540"/>
            <a:ext cx="9144000" cy="118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</a:rPr>
              <a:t>발표자는</a:t>
            </a:r>
            <a:b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2500" b="1">
                <a:solidFill>
                  <a:schemeClr val="bg1"/>
                </a:solidFill>
              </a:rPr>
              <a:t>김희상</a:t>
            </a:r>
            <a:r>
              <a:rPr lang="en-US" altLang="ko-KR" sz="2500" b="1">
                <a:solidFill>
                  <a:schemeClr val="bg1"/>
                </a:solidFill>
              </a:rPr>
              <a:t>, </a:t>
            </a:r>
            <a:r>
              <a:rPr lang="ko-KR" altLang="en-US" sz="2500" b="1" err="1">
                <a:solidFill>
                  <a:schemeClr val="bg1"/>
                </a:solidFill>
              </a:rPr>
              <a:t>박윤재</a:t>
            </a:r>
            <a:r>
              <a:rPr lang="ko-KR" altLang="en-US" sz="2500" b="1">
                <a:solidFill>
                  <a:schemeClr val="bg1"/>
                </a:solidFill>
              </a:rPr>
              <a:t> </a:t>
            </a:r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</a:rPr>
              <a:t>였습니다</a:t>
            </a:r>
            <a:r>
              <a:rPr lang="en-US" altLang="ko-KR" sz="25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1549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463800" y="5422900"/>
            <a:ext cx="5816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4902200"/>
            <a:ext cx="139700" cy="104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960600" y="5422900"/>
            <a:ext cx="58166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700" y="4902200"/>
            <a:ext cx="139700" cy="104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0450" y="939800"/>
            <a:ext cx="2756466" cy="275646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</p:spPr>
      </p:pic>
      <p:grpSp>
        <p:nvGrpSpPr>
          <p:cNvPr id="8" name="Group 8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100" y="749300"/>
            <a:ext cx="1231900" cy="393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05000" y="762000"/>
            <a:ext cx="1066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Bold"/>
              </a:rPr>
              <a:t>김희상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100" y="4025900"/>
            <a:ext cx="4038600" cy="306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Pretendard Bold"/>
              </a:rPr>
              <a:t>프로젝트</a:t>
            </a:r>
            <a:r>
              <a:rPr lang="en-US" sz="25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Bold"/>
              </a:rPr>
              <a:t>총괄</a:t>
            </a:r>
            <a:r>
              <a:rPr lang="en-US" sz="25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Bold"/>
              </a:rPr>
              <a:t>기획</a:t>
            </a:r>
          </a:p>
          <a:p>
            <a:pPr lvl="0" algn="ctr">
              <a:lnSpc>
                <a:spcPct val="116199"/>
              </a:lnSpc>
            </a:pPr>
            <a:endParaRPr lang="ko-KR" sz="2500" b="0" i="0" u="none" strike="noStrike">
              <a:solidFill>
                <a:srgbClr val="595959"/>
              </a:solidFill>
              <a:ea typeface="Pretendard Bold"/>
            </a:endParaRP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전체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플랫폼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기능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흐름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설계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기술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방향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제시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DB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구조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논의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일정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조율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코인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결제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기반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보상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로직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설계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연동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관리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60900" y="3340100"/>
            <a:ext cx="3035300" cy="30353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</p:pic>
      <p:sp>
        <p:nvSpPr>
          <p:cNvPr id="13" name="TextBox 13"/>
          <p:cNvSpPr txBox="1"/>
          <p:nvPr/>
        </p:nvSpPr>
        <p:spPr>
          <a:xfrm>
            <a:off x="4064000" y="6540500"/>
            <a:ext cx="40386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 err="1">
                <a:solidFill>
                  <a:srgbClr val="595959"/>
                </a:solidFill>
                <a:ea typeface="Pretendard Bold"/>
              </a:rPr>
              <a:t>프론트엔드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Bold"/>
              </a:rPr>
              <a:t> &amp;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Bold"/>
              </a:rPr>
              <a:t>디자인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endParaRPr lang="en-US" sz="2500" b="0" i="0" u="none" strike="noStrike" dirty="0">
              <a:solidFill>
                <a:srgbClr val="595959"/>
              </a:solidFill>
              <a:latin typeface="Pretendard Bold"/>
            </a:endParaRP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반응형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웹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UI/UX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( </a:t>
            </a:r>
            <a:r>
              <a:rPr lang="ko-KR" sz="2100" b="0" i="0" u="none" strike="noStrike" dirty="0" err="1">
                <a:solidFill>
                  <a:srgbClr val="595959"/>
                </a:solidFill>
                <a:ea typeface="Pretendard Bold"/>
              </a:rPr>
              <a:t>메인페이지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/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카테고리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/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관리자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/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문의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페이지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)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웹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페이지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기능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구현</a:t>
            </a:r>
            <a:r>
              <a:rPr lang="en-US" altLang="ko-KR" sz="2100" b="0" i="0" u="none" strike="noStrike" dirty="0">
                <a:solidFill>
                  <a:srgbClr val="595959"/>
                </a:solidFill>
                <a:ea typeface="Pretendard Bold"/>
              </a:rPr>
              <a:t>/ppt</a:t>
            </a:r>
            <a:r>
              <a:rPr lang="ko-KR" altLang="en-US" sz="2100" b="0" i="0" u="none" strike="noStrike" dirty="0">
                <a:solidFill>
                  <a:srgbClr val="595959"/>
                </a:solidFill>
                <a:ea typeface="Pretendard Bold"/>
              </a:rPr>
              <a:t>제작</a:t>
            </a:r>
            <a:endParaRPr lang="ko-KR" sz="2100" b="0" i="0" u="none" strike="noStrike" dirty="0">
              <a:solidFill>
                <a:srgbClr val="595959"/>
              </a:solidFill>
              <a:ea typeface="Pretendard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48600" y="2247900"/>
            <a:ext cx="3035300" cy="3035300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</p:spPr>
      </p:pic>
      <p:sp>
        <p:nvSpPr>
          <p:cNvPr id="15" name="TextBox 15"/>
          <p:cNvSpPr txBox="1"/>
          <p:nvPr/>
        </p:nvSpPr>
        <p:spPr>
          <a:xfrm>
            <a:off x="7251700" y="5384800"/>
            <a:ext cx="4038600" cy="269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 err="1">
                <a:solidFill>
                  <a:srgbClr val="595959"/>
                </a:solidFill>
                <a:ea typeface="Pretendard Bold"/>
              </a:rPr>
              <a:t>백엔드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Bold"/>
              </a:rPr>
              <a:t>개발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Bold"/>
              </a:rPr>
              <a:t> &amp;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Bold"/>
              </a:rPr>
              <a:t>구조화</a:t>
            </a:r>
          </a:p>
          <a:p>
            <a:pPr lvl="0" algn="ctr">
              <a:lnSpc>
                <a:spcPct val="116199"/>
              </a:lnSpc>
            </a:pPr>
            <a:endParaRPr lang="ko-KR" sz="2500" b="0" i="0" u="none" strike="noStrike" dirty="0">
              <a:solidFill>
                <a:srgbClr val="595959"/>
              </a:solidFill>
              <a:ea typeface="Pretendard Bold"/>
            </a:endParaRP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DB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연동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기반의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퀘스트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등록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/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조회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기능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메인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로직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중심의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 err="1">
                <a:solidFill>
                  <a:srgbClr val="595959"/>
                </a:solidFill>
                <a:ea typeface="Pretendard Bold"/>
              </a:rPr>
              <a:t>백엔드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구조화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 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서비스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간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API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통합</a:t>
            </a:r>
            <a:r>
              <a:rPr lang="en-US" altLang="ko-KR" sz="2100" b="0" i="0" u="none" strike="noStrike" dirty="0">
                <a:solidFill>
                  <a:srgbClr val="595959"/>
                </a:solidFill>
                <a:ea typeface="Pretendard Bold"/>
              </a:rPr>
              <a:t>/</a:t>
            </a:r>
            <a:r>
              <a:rPr lang="ko-KR" altLang="en-US" sz="2100" b="0" i="0" u="none" strike="noStrike" dirty="0">
                <a:solidFill>
                  <a:srgbClr val="595959"/>
                </a:solidFill>
                <a:ea typeface="Pretendard Bold"/>
              </a:rPr>
              <a:t>영상제작</a:t>
            </a:r>
            <a:endParaRPr lang="ko-KR" sz="2100" b="0" i="0" u="none" strike="noStrike" dirty="0">
              <a:solidFill>
                <a:srgbClr val="595959"/>
              </a:solidFill>
              <a:ea typeface="Pretendard Bold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998200" y="3340100"/>
            <a:ext cx="3035300" cy="3035300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</p:spPr>
      </p:pic>
      <p:sp>
        <p:nvSpPr>
          <p:cNvPr id="17" name="TextBox 17"/>
          <p:cNvSpPr txBox="1"/>
          <p:nvPr/>
        </p:nvSpPr>
        <p:spPr>
          <a:xfrm>
            <a:off x="10401300" y="6591300"/>
            <a:ext cx="4038600" cy="269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 err="1">
                <a:solidFill>
                  <a:srgbClr val="595959"/>
                </a:solidFill>
                <a:ea typeface="Pretendard Bold"/>
              </a:rPr>
              <a:t>백엔드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Bold"/>
              </a:rPr>
              <a:t>개발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Bold"/>
              </a:rPr>
              <a:t> &amp;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Bold"/>
              </a:rPr>
              <a:t>구조화</a:t>
            </a:r>
          </a:p>
          <a:p>
            <a:pPr lvl="0" algn="ctr">
              <a:lnSpc>
                <a:spcPct val="116199"/>
              </a:lnSpc>
            </a:pPr>
            <a:endParaRPr lang="ko-KR" sz="2500" b="0" i="0" u="none" strike="noStrike" dirty="0">
              <a:solidFill>
                <a:srgbClr val="595959"/>
              </a:solidFill>
              <a:ea typeface="Pretendard Bold"/>
            </a:endParaRP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사용자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페이지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(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로그인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회원관리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마이페이지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) 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기능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구현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 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담당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1:1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문의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기능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답변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프로세스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흐름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설계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47800" y="2247900"/>
            <a:ext cx="3035300" cy="3035300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</p:spPr>
      </p:pic>
      <p:sp>
        <p:nvSpPr>
          <p:cNvPr id="19" name="TextBox 19"/>
          <p:cNvSpPr txBox="1"/>
          <p:nvPr/>
        </p:nvSpPr>
        <p:spPr>
          <a:xfrm>
            <a:off x="13550900" y="5295900"/>
            <a:ext cx="4038600" cy="193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Pretendard Bold"/>
              </a:rPr>
              <a:t>프론트엔드</a:t>
            </a:r>
            <a:r>
              <a:rPr lang="en-US" sz="2500" b="0" i="0" u="none" strike="noStrike">
                <a:solidFill>
                  <a:srgbClr val="595959"/>
                </a:solidFill>
                <a:latin typeface="Pretendard Bold"/>
              </a:rPr>
              <a:t> &amp; </a:t>
            </a:r>
            <a:r>
              <a:rPr lang="ko-KR" sz="2500" b="0" i="0" u="none" strike="noStrike">
                <a:solidFill>
                  <a:srgbClr val="595959"/>
                </a:solidFill>
                <a:ea typeface="Pretendard Bold"/>
              </a:rPr>
              <a:t>디자인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endParaRPr lang="en-US" sz="2100" b="0" i="0" u="none" strike="noStrike">
              <a:solidFill>
                <a:srgbClr val="595959"/>
              </a:solidFill>
              <a:latin typeface="Pretendard Bold"/>
            </a:endParaRP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로그인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비밀번호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재설정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페이지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구현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사용자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1:1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문의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페이지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구현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600" y="3251200"/>
            <a:ext cx="1231900" cy="393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638800" y="3263900"/>
            <a:ext cx="1066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>
                <a:solidFill>
                  <a:srgbClr val="FFFFFF"/>
                </a:solidFill>
                <a:ea typeface="Pretendard Bold"/>
              </a:rPr>
              <a:t>김성진</a:t>
            </a:r>
            <a:endParaRPr lang="ko-KR" sz="21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2120900"/>
            <a:ext cx="1231900" cy="393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839200" y="2133600"/>
            <a:ext cx="1066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>
                <a:solidFill>
                  <a:srgbClr val="FFFFFF"/>
                </a:solidFill>
                <a:ea typeface="Pretendard Bold"/>
              </a:rPr>
              <a:t>정종일</a:t>
            </a:r>
            <a:endParaRPr lang="ko-KR" sz="21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9900" y="3238500"/>
            <a:ext cx="1231900" cy="3937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1976100" y="3263900"/>
            <a:ext cx="1066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>
                <a:solidFill>
                  <a:srgbClr val="FFFFFF"/>
                </a:solidFill>
                <a:ea typeface="Pretendard Bold"/>
              </a:rPr>
              <a:t>박윤재</a:t>
            </a:r>
            <a:endParaRPr lang="ko-KR" sz="21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4900" y="2120900"/>
            <a:ext cx="1231900" cy="3937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5163800" y="2133600"/>
            <a:ext cx="1066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>
                <a:solidFill>
                  <a:srgbClr val="FFFFFF"/>
                </a:solidFill>
                <a:ea typeface="Pretendard Bold"/>
              </a:rPr>
              <a:t>조형진</a:t>
            </a:r>
            <a:endParaRPr lang="ko-KR" sz="2100" b="0" i="0" u="none" strike="noStrike">
              <a:solidFill>
                <a:srgbClr val="FFFFFF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93600" y="5956300"/>
            <a:ext cx="1638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4600" b="0" i="0" u="none" strike="noStrike" spc="-200">
                <a:solidFill>
                  <a:srgbClr val="383A42"/>
                </a:solidFill>
                <a:latin typeface="S-Core Dream 6 Bold"/>
              </a:rPr>
              <a:t>18.4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95800" y="3594100"/>
            <a:ext cx="13817600" cy="607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330200" y="863600"/>
            <a:ext cx="193802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6248400"/>
            <a:ext cx="749300" cy="74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6299200"/>
            <a:ext cx="660400" cy="660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182100" y="6489700"/>
            <a:ext cx="279400" cy="279400"/>
          </a:xfrm>
          <a:prstGeom prst="rect">
            <a:avLst/>
          </a:prstGeom>
          <a:effectLst>
            <a:outerShdw blurRad="9537" dir="8100000">
              <a:srgbClr val="008FC7">
                <a:alpha val="95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520700" y="2667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01.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프로젝트</a:t>
            </a: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배경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0600" y="5308600"/>
            <a:ext cx="7226300" cy="191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0350"/>
              </a:lnSpc>
            </a:pP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1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인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가구의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급증과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고령화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,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초개인화된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생활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구조의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확산은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20350"/>
              </a:lnSpc>
            </a:pP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가족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·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이웃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기반의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돌봄을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약화시키고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, </a:t>
            </a:r>
          </a:p>
          <a:p>
            <a:pPr lvl="0" algn="l">
              <a:lnSpc>
                <a:spcPct val="120350"/>
              </a:lnSpc>
            </a:pP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병원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동행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·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가사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지원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·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정서적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교류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같은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20350"/>
              </a:lnSpc>
            </a:pP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작지만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 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반복적인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일상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도움에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대한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20350"/>
              </a:lnSpc>
            </a:pP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사회적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수요를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 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빠르게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증가시키고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있습니다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0400" y="3937000"/>
            <a:ext cx="47371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7524"/>
              </a:lnSpc>
              <a:buClr>
                <a:srgbClr val="595959"/>
              </a:buClr>
              <a:buFont typeface="Arial"/>
              <a:buChar char="●"/>
            </a:pPr>
            <a:r>
              <a:rPr lang="ko-KR" sz="3200" b="0" i="0" u="none" strike="noStrike" spc="-200">
                <a:solidFill>
                  <a:srgbClr val="595959"/>
                </a:solidFill>
                <a:ea typeface="NanumSquare ExtraBold"/>
              </a:rPr>
              <a:t>사회</a:t>
            </a:r>
            <a:r>
              <a:rPr lang="en-US" sz="3200" b="0" i="0" u="none" strike="noStrike" spc="-200">
                <a:solidFill>
                  <a:srgbClr val="595959"/>
                </a:solidFill>
                <a:latin typeface="NanumSquare ExtraBold"/>
              </a:rPr>
              <a:t> </a:t>
            </a:r>
            <a:r>
              <a:rPr lang="ko-KR" sz="3200" b="0" i="0" u="none" strike="noStrike" spc="-200">
                <a:solidFill>
                  <a:srgbClr val="595959"/>
                </a:solidFill>
                <a:ea typeface="NanumSquare ExtraBold"/>
              </a:rPr>
              <a:t>변화와</a:t>
            </a:r>
            <a:r>
              <a:rPr lang="en-US" sz="3200" b="0" i="0" u="none" strike="noStrike" spc="-200">
                <a:solidFill>
                  <a:srgbClr val="595959"/>
                </a:solidFill>
                <a:latin typeface="NanumSquare ExtraBold"/>
              </a:rPr>
              <a:t> </a:t>
            </a:r>
            <a:r>
              <a:rPr lang="ko-KR" sz="3200" b="0" i="0" u="none" strike="noStrike" spc="-200">
                <a:solidFill>
                  <a:srgbClr val="595959"/>
                </a:solidFill>
                <a:ea typeface="NanumSquare ExtraBold"/>
              </a:rPr>
              <a:t>니즈</a:t>
            </a:r>
            <a:r>
              <a:rPr lang="en-US" sz="3200" b="0" i="0" u="none" strike="noStrike" spc="-200">
                <a:solidFill>
                  <a:srgbClr val="595959"/>
                </a:solidFill>
                <a:latin typeface="NanumSquare ExtraBold"/>
              </a:rPr>
              <a:t> </a:t>
            </a:r>
            <a:r>
              <a:rPr lang="ko-KR" sz="3200" b="0" i="0" u="none" strike="noStrike" spc="-200">
                <a:solidFill>
                  <a:srgbClr val="595959"/>
                </a:solidFill>
                <a:ea typeface="NanumSquare ExtraBold"/>
              </a:rPr>
              <a:t>증가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5626100" y="1397000"/>
            <a:ext cx="70104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en-US" sz="4200" b="0" i="0" u="none" strike="noStrike">
                <a:solidFill>
                  <a:srgbClr val="255C72"/>
                </a:solidFill>
                <a:latin typeface="S-Core Dream 7 ExtraBold"/>
              </a:rPr>
              <a:t>Project Background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44800" y="2209800"/>
            <a:ext cx="12560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ko-KR" sz="2500" b="0" i="0" u="none" strike="noStrike" spc="-100">
                <a:solidFill>
                  <a:srgbClr val="255C72"/>
                </a:solidFill>
                <a:ea typeface="S-Core Dream 3 Light"/>
              </a:rPr>
              <a:t>생활</a:t>
            </a:r>
            <a:r>
              <a:rPr lang="en-US" sz="2500" b="0" i="0" u="none" strike="noStrike" spc="-100">
                <a:solidFill>
                  <a:srgbClr val="255C72"/>
                </a:solidFill>
                <a:latin typeface="S-Core Dream 3 Light"/>
              </a:rPr>
              <a:t> </a:t>
            </a:r>
            <a:r>
              <a:rPr lang="ko-KR" sz="2500" b="0" i="0" u="none" strike="noStrike" spc="-100">
                <a:solidFill>
                  <a:srgbClr val="255C72"/>
                </a:solidFill>
                <a:ea typeface="S-Core Dream 3 Light"/>
              </a:rPr>
              <a:t>퀘스트</a:t>
            </a:r>
            <a:r>
              <a:rPr lang="en-US" sz="2500" b="0" i="0" u="none" strike="noStrike" spc="-100">
                <a:solidFill>
                  <a:srgbClr val="255C72"/>
                </a:solidFill>
                <a:latin typeface="S-Core Dream 3 Light"/>
              </a:rPr>
              <a:t> </a:t>
            </a:r>
            <a:r>
              <a:rPr lang="ko-KR" sz="2500" b="0" i="0" u="none" strike="noStrike" spc="-100">
                <a:solidFill>
                  <a:srgbClr val="255C72"/>
                </a:solidFill>
                <a:ea typeface="S-Core Dream 3 Light"/>
              </a:rPr>
              <a:t>플랫폼</a:t>
            </a:r>
            <a:r>
              <a:rPr lang="en-US" sz="2500" b="0" i="0" u="none" strike="noStrike" spc="-100">
                <a:solidFill>
                  <a:srgbClr val="255C72"/>
                </a:solidFill>
                <a:latin typeface="S-Core Dream 3 Light"/>
              </a:rPr>
              <a:t> QLY, </a:t>
            </a:r>
            <a:r>
              <a:rPr lang="ko-KR" sz="2500" b="0" i="0" u="none" strike="noStrike" spc="-100">
                <a:solidFill>
                  <a:srgbClr val="255C72"/>
                </a:solidFill>
                <a:ea typeface="S-Core Dream 3 Light"/>
              </a:rPr>
              <a:t>왜</a:t>
            </a:r>
            <a:r>
              <a:rPr lang="en-US" sz="2500" b="0" i="0" u="none" strike="noStrike" spc="-100">
                <a:solidFill>
                  <a:srgbClr val="255C72"/>
                </a:solidFill>
                <a:latin typeface="S-Core Dream 3 Light"/>
              </a:rPr>
              <a:t> </a:t>
            </a:r>
            <a:r>
              <a:rPr lang="ko-KR" sz="2500" b="0" i="0" u="none" strike="noStrike" spc="-100">
                <a:solidFill>
                  <a:srgbClr val="255C72"/>
                </a:solidFill>
                <a:ea typeface="S-Core Dream 3 Light"/>
              </a:rPr>
              <a:t>필요한가요</a:t>
            </a:r>
            <a:r>
              <a:rPr lang="en-US" sz="2500" b="0" i="0" u="none" strike="noStrike" spc="-100">
                <a:solidFill>
                  <a:srgbClr val="255C72"/>
                </a:solidFill>
                <a:latin typeface="S-Core Dream 3 Light"/>
              </a:rPr>
              <a:t>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950200"/>
            <a:ext cx="9283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※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출처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: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통계청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「2024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통계로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보는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1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인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가구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」(2024.3.21),</a:t>
            </a: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※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출처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: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통계청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, 『2024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고령자통계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』, 2024.9.26</a:t>
            </a: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※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출처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: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서울시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여성가족재단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「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서울시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1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인가구의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사회적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관계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현황과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시사점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」, 2024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0566400" y="5448300"/>
            <a:ext cx="38481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0566400" y="7239000"/>
            <a:ext cx="40132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alphaModFix amt="56000"/>
          </a:blip>
          <a:stretch>
            <a:fillRect/>
          </a:stretch>
        </p:blipFill>
        <p:spPr>
          <a:xfrm>
            <a:off x="10528300" y="3924300"/>
            <a:ext cx="1346200" cy="1346200"/>
          </a:xfrm>
          <a:prstGeom prst="rect">
            <a:avLst/>
          </a:prstGeom>
          <a:effectLst>
            <a:outerShdw blurRad="17898" dist="20624" dir="2400000">
              <a:srgbClr val="000000">
                <a:alpha val="35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12293600" y="4216400"/>
            <a:ext cx="50546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4600" b="0" i="0" u="none" strike="noStrike" spc="-200">
                <a:solidFill>
                  <a:srgbClr val="383A42"/>
                </a:solidFill>
                <a:latin typeface="S-Core Dream 6 Bold"/>
              </a:rPr>
              <a:t>35.5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44400" y="3937000"/>
            <a:ext cx="436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대한민국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전체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가구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(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약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783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만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가구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)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의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69800" y="4991100"/>
            <a:ext cx="4330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2023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년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기준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95000" y="4279900"/>
            <a:ext cx="774700" cy="7112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3512800" y="4470400"/>
            <a:ext cx="355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2500" b="0" i="0" u="none" strike="noStrike" spc="-100">
                <a:solidFill>
                  <a:srgbClr val="3B3B3B"/>
                </a:solidFill>
                <a:latin typeface="S-Core Dream 6 Bold"/>
              </a:rPr>
              <a:t>%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>
            <a:alphaModFix amt="56000"/>
          </a:blip>
          <a:stretch>
            <a:fillRect/>
          </a:stretch>
        </p:blipFill>
        <p:spPr>
          <a:xfrm>
            <a:off x="10528300" y="5664200"/>
            <a:ext cx="1346200" cy="1346200"/>
          </a:xfrm>
          <a:prstGeom prst="rect">
            <a:avLst/>
          </a:prstGeom>
          <a:effectLst>
            <a:outerShdw blurRad="17898" dist="20624" dir="2400000">
              <a:srgbClr val="000000">
                <a:alpha val="35000"/>
              </a:srgbClr>
            </a:outerShdw>
          </a:effectLst>
        </p:spPr>
      </p:pic>
      <p:sp>
        <p:nvSpPr>
          <p:cNvPr id="25" name="TextBox 25"/>
          <p:cNvSpPr txBox="1"/>
          <p:nvPr/>
        </p:nvSpPr>
        <p:spPr>
          <a:xfrm>
            <a:off x="12344400" y="5664200"/>
            <a:ext cx="363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65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세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이상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고령인구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비중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증가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69800" y="6769100"/>
            <a:ext cx="4597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 2023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년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기준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/ ‘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초고령사회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’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진입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전망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550900" y="6210300"/>
            <a:ext cx="1117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2500" b="0" i="0" u="none" strike="noStrike" spc="-100">
                <a:solidFill>
                  <a:srgbClr val="3B3B3B"/>
                </a:solidFill>
                <a:latin typeface="S-Core Dream 6 Bold"/>
              </a:rPr>
              <a:t>% →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33100" y="6019800"/>
            <a:ext cx="800100" cy="660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>
            <a:alphaModFix amt="56000"/>
          </a:blip>
          <a:stretch>
            <a:fillRect/>
          </a:stretch>
        </p:blipFill>
        <p:spPr>
          <a:xfrm>
            <a:off x="10528300" y="7454900"/>
            <a:ext cx="1346200" cy="1346200"/>
          </a:xfrm>
          <a:prstGeom prst="rect">
            <a:avLst/>
          </a:prstGeom>
          <a:effectLst>
            <a:outerShdw blurRad="17898" dist="20624" dir="2400000">
              <a:srgbClr val="000000">
                <a:alpha val="35000"/>
              </a:srgbClr>
            </a:outerShdw>
          </a:effectLst>
        </p:spPr>
      </p:pic>
      <p:sp>
        <p:nvSpPr>
          <p:cNvPr id="30" name="TextBox 30"/>
          <p:cNvSpPr txBox="1"/>
          <p:nvPr/>
        </p:nvSpPr>
        <p:spPr>
          <a:xfrm>
            <a:off x="12293600" y="7747000"/>
            <a:ext cx="50546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4600" b="0" i="0" u="none" strike="noStrike" spc="-200">
                <a:solidFill>
                  <a:srgbClr val="383A42"/>
                </a:solidFill>
                <a:latin typeface="S-Core Dream 6 Bold"/>
              </a:rPr>
              <a:t>53.2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344400" y="7442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1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인가구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절반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이상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, “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일상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속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도움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요청할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사람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없다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”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69800" y="8572500"/>
            <a:ext cx="43307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몸이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아파도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집안일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부탁할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사람이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없다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: 53.2%</a:t>
            </a:r>
          </a:p>
          <a:p>
            <a:pPr lvl="0" algn="l">
              <a:lnSpc>
                <a:spcPct val="121927"/>
              </a:lnSpc>
            </a:pP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가사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및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돌봄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요청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대상이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없다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: 56.6%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33100" y="7696200"/>
            <a:ext cx="723900" cy="787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0566400" y="4013200"/>
            <a:ext cx="4013200" cy="381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4274800" y="5969000"/>
            <a:ext cx="1638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4600" b="0" i="0" u="none" strike="noStrike" spc="-200">
                <a:solidFill>
                  <a:srgbClr val="383A42"/>
                </a:solidFill>
                <a:latin typeface="S-Core Dream 6 Bold"/>
              </a:rPr>
              <a:t>20.6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532100" y="6223000"/>
            <a:ext cx="673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2500" b="0" i="0" u="none" strike="noStrike" spc="-100">
                <a:solidFill>
                  <a:srgbClr val="3B3B3B"/>
                </a:solidFill>
                <a:latin typeface="S-Core Dream 6 Bold"/>
              </a:rPr>
              <a:t>%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563600" y="8013700"/>
            <a:ext cx="1587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2500" b="0" i="0" u="none" strike="noStrike" spc="-100">
                <a:solidFill>
                  <a:srgbClr val="3B3B3B"/>
                </a:solidFill>
                <a:latin typeface="S-Core Dream 6 Bold"/>
              </a:rPr>
              <a:t>%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63600"/>
            <a:ext cx="1938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103100" y="3238500"/>
            <a:ext cx="3835400" cy="3835400"/>
          </a:xfrm>
          <a:prstGeom prst="rect">
            <a:avLst/>
          </a:prstGeom>
          <a:effectLst>
            <a:outerShdw blurRad="566441" dist="353644" dir="13500000">
              <a:srgbClr val="000000">
                <a:alpha val="2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362200" y="3238500"/>
            <a:ext cx="3835400" cy="3835400"/>
          </a:xfrm>
          <a:prstGeom prst="rect">
            <a:avLst/>
          </a:prstGeom>
          <a:effectLst>
            <a:outerShdw blurRad="566441" dist="353644" dir="13500000">
              <a:srgbClr val="000000">
                <a:alpha val="22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628900" y="4267200"/>
            <a:ext cx="3289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“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생활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속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도움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연결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14600" y="5080000"/>
            <a:ext cx="35687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일상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속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가사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,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병원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동행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,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정서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교류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등</a:t>
            </a:r>
          </a:p>
          <a:p>
            <a:pPr lvl="0" algn="ctr">
              <a:lnSpc>
                <a:spcPct val="141100"/>
              </a:lnSpc>
            </a:pP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혼자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해결하기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어려운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일상을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 </a:t>
            </a:r>
          </a:p>
          <a:p>
            <a:pPr lvl="0" algn="ctr">
              <a:lnSpc>
                <a:spcPct val="141100"/>
              </a:lnSpc>
            </a:pP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요청하고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해결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226300" y="3238500"/>
            <a:ext cx="3835400" cy="3835400"/>
          </a:xfrm>
          <a:prstGeom prst="rect">
            <a:avLst/>
          </a:prstGeom>
          <a:effectLst>
            <a:outerShdw blurRad="566441" dist="353644" dir="13500000">
              <a:srgbClr val="000000">
                <a:alpha val="22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7454900" y="4267200"/>
            <a:ext cx="3378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"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서로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돕는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참여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구조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05700" y="5143500"/>
            <a:ext cx="32766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누구나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의뢰자이자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해결자</a:t>
            </a:r>
          </a:p>
          <a:p>
            <a:pPr lvl="0" algn="ctr">
              <a:lnSpc>
                <a:spcPct val="141100"/>
              </a:lnSpc>
            </a:pP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함께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만들어가는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상생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네트워크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4400" y="4267200"/>
            <a:ext cx="3314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"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간편한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연결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플랫폼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"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69800" y="4965700"/>
            <a:ext cx="32766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웹에서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간편하게</a:t>
            </a:r>
          </a:p>
          <a:p>
            <a:pPr lvl="0" algn="ctr">
              <a:lnSpc>
                <a:spcPct val="141100"/>
              </a:lnSpc>
            </a:pP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도움이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필요한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사람과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해결사를</a:t>
            </a:r>
          </a:p>
          <a:p>
            <a:pPr lvl="0" algn="ctr">
              <a:lnSpc>
                <a:spcPct val="141100"/>
              </a:lnSpc>
            </a:pP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신속하게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연결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45200" y="4483100"/>
            <a:ext cx="1257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spc="-100">
                <a:solidFill>
                  <a:srgbClr val="0E6D62"/>
                </a:solidFill>
                <a:latin typeface="Pretendard SemiBold"/>
              </a:rPr>
              <a:t>+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85500" y="4483100"/>
            <a:ext cx="1257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spc="-100">
                <a:solidFill>
                  <a:srgbClr val="0E6D62"/>
                </a:solidFill>
                <a:latin typeface="Pretendard SemiBold"/>
              </a:rPr>
              <a:t>+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54200" y="1371600"/>
            <a:ext cx="795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QLY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의</a:t>
            </a: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 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해결방안</a:t>
            </a: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 &amp; 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방향성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75200" y="7874000"/>
            <a:ext cx="114554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도움을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요청하는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의뢰자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, 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도움을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주는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해결자가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서로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되어주는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상생형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생활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퀘스트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플랫폼입니다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41100"/>
              </a:lnSpc>
            </a:pP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일상의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작은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문제들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,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이제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함께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연결하고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함께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해결합니다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22600" y="7950200"/>
            <a:ext cx="1841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377C7E"/>
                </a:solidFill>
                <a:latin typeface="Pretendard SemiBold"/>
              </a:rPr>
              <a:t>QLY</a:t>
            </a:r>
            <a:r>
              <a:rPr lang="ko-KR" sz="3500" b="0" i="0" u="none" strike="noStrike">
                <a:solidFill>
                  <a:srgbClr val="377C7E"/>
                </a:solidFill>
                <a:ea typeface="Pretendard SemiBold"/>
              </a:rPr>
              <a:t>는</a:t>
            </a:r>
            <a:r>
              <a:rPr lang="en-US" sz="3500" b="0" i="0" u="none" strike="noStrike">
                <a:solidFill>
                  <a:srgbClr val="377C7E"/>
                </a:solidFill>
                <a:latin typeface="Pretendard SemiBold"/>
              </a:rPr>
              <a:t>?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0700" y="2667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01.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프로젝트</a:t>
            </a: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방향성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16200000">
            <a:off x="-1219200" y="6375400"/>
            <a:ext cx="9232900" cy="5537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39900" y="6032500"/>
            <a:ext cx="3327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595959"/>
                </a:solidFill>
                <a:ea typeface="Pretendard Medium"/>
              </a:rPr>
              <a:t>의뢰자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1400" y="2362200"/>
            <a:ext cx="72263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1" i="0" u="none" strike="noStrike">
                <a:solidFill>
                  <a:srgbClr val="377C7E">
                    <a:alpha val="50196"/>
                  </a:srgbClr>
                </a:solidFill>
                <a:ea typeface="Pretendard Medium"/>
              </a:rPr>
              <a:t>의뢰자</a:t>
            </a:r>
            <a:r>
              <a:rPr lang="en-US" sz="2100" b="1" i="0" u="none" strike="noStrike">
                <a:solidFill>
                  <a:srgbClr val="377C7E">
                    <a:alpha val="50196"/>
                  </a:srgbClr>
                </a:solidFill>
                <a:latin typeface="Pretendard Medium"/>
              </a:rPr>
              <a:t> / </a:t>
            </a:r>
            <a:r>
              <a:rPr lang="ko-KR" sz="2100" b="1" i="0" u="none" strike="noStrike">
                <a:solidFill>
                  <a:srgbClr val="377C7E">
                    <a:alpha val="50196"/>
                  </a:srgbClr>
                </a:solidFill>
                <a:ea typeface="Pretendard Medium"/>
              </a:rPr>
              <a:t>해결사</a:t>
            </a:r>
            <a:r>
              <a:rPr lang="en-US" sz="2100" b="1" i="0" u="none" strike="noStrike">
                <a:solidFill>
                  <a:srgbClr val="377C7E">
                    <a:alpha val="50196"/>
                  </a:srgbClr>
                </a:solidFill>
                <a:latin typeface="Pretendard Medium"/>
              </a:rPr>
              <a:t> / </a:t>
            </a:r>
            <a:r>
              <a:rPr lang="ko-KR" sz="2100" b="1" i="0" u="none" strike="noStrike">
                <a:solidFill>
                  <a:srgbClr val="377C7E">
                    <a:alpha val="50196"/>
                  </a:srgbClr>
                </a:solidFill>
                <a:ea typeface="Pretendard Medium"/>
              </a:rPr>
              <a:t>관리자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600" y="5207000"/>
            <a:ext cx="7493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5245100"/>
            <a:ext cx="660400" cy="660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263900" y="5435600"/>
            <a:ext cx="279400" cy="279400"/>
          </a:xfrm>
          <a:prstGeom prst="rect">
            <a:avLst/>
          </a:prstGeom>
          <a:effectLst>
            <a:outerShdw blurRad="9537" dir="8100000">
              <a:srgbClr val="008FC7">
                <a:alpha val="95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723900" y="6743700"/>
            <a:ext cx="5359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"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일상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생활속의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도움을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요청하는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사용자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"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16200000">
            <a:off x="4521200" y="5524500"/>
            <a:ext cx="9232900" cy="5537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480300" y="5181600"/>
            <a:ext cx="3327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595959"/>
                </a:solidFill>
                <a:ea typeface="Pretendard Medium"/>
              </a:rPr>
              <a:t>해결사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4343400"/>
            <a:ext cx="749300" cy="749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3800" y="4394200"/>
            <a:ext cx="660400" cy="660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9004300" y="4584700"/>
            <a:ext cx="279400" cy="279400"/>
          </a:xfrm>
          <a:prstGeom prst="rect">
            <a:avLst/>
          </a:prstGeom>
          <a:effectLst>
            <a:outerShdw blurRad="9537" dir="8100000">
              <a:srgbClr val="008FC7">
                <a:alpha val="95000"/>
              </a:srgbClr>
            </a:outerShdw>
          </a:effectLst>
        </p:spPr>
      </p:pic>
      <p:sp>
        <p:nvSpPr>
          <p:cNvPr id="18" name="TextBox 18"/>
          <p:cNvSpPr txBox="1"/>
          <p:nvPr/>
        </p:nvSpPr>
        <p:spPr>
          <a:xfrm>
            <a:off x="6464300" y="5892800"/>
            <a:ext cx="5359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"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퀘스트를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수행하여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보상을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받는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사용자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"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16200000">
            <a:off x="10261600" y="4572000"/>
            <a:ext cx="9232900" cy="5537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208000" y="4229100"/>
            <a:ext cx="3327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595959"/>
                </a:solidFill>
                <a:ea typeface="Pretendard Medium"/>
              </a:rPr>
              <a:t>관리자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3400" y="3390900"/>
            <a:ext cx="749300" cy="749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41500" y="3441700"/>
            <a:ext cx="660400" cy="660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4732000" y="3632200"/>
            <a:ext cx="279400" cy="279400"/>
          </a:xfrm>
          <a:prstGeom prst="rect">
            <a:avLst/>
          </a:prstGeom>
          <a:effectLst>
            <a:outerShdw blurRad="9537" dir="8100000">
              <a:srgbClr val="008FC7">
                <a:alpha val="95000"/>
              </a:srgbClr>
            </a:outerShdw>
          </a:effectLst>
        </p:spPr>
      </p:pic>
      <p:sp>
        <p:nvSpPr>
          <p:cNvPr id="25" name="TextBox 25"/>
          <p:cNvSpPr txBox="1"/>
          <p:nvPr/>
        </p:nvSpPr>
        <p:spPr>
          <a:xfrm>
            <a:off x="12192000" y="4940300"/>
            <a:ext cx="5359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"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플랫폼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전반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운영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관리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"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3900" y="7518400"/>
            <a:ext cx="5346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퀘스트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요청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등록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토큰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결제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&amp;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등록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퀘스트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조회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상태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확인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해결사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(Pro)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선정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464300" y="6667500"/>
            <a:ext cx="5346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퀘스트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목록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열람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원하는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퀘스트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신청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의뢰자와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매칭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퀘스트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수행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완료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보상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수령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204700" y="5778500"/>
            <a:ext cx="5346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회원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관리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퀘스트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관리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코인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큐빗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)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관리</a:t>
            </a:r>
          </a:p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1:1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문의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응대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운영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메모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공지사항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게시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0700" y="2667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01.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프로젝트</a:t>
            </a: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주요</a:t>
            </a: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페르소나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>
            <a:off x="647700" y="1473200"/>
            <a:ext cx="63500" cy="7112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041400" y="1371600"/>
            <a:ext cx="795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QLY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의</a:t>
            </a: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 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페르소나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5400" y="5410200"/>
            <a:ext cx="7645400" cy="88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5000" y="6311900"/>
            <a:ext cx="3721100" cy="302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186"/>
              </a:lnSpc>
            </a:pP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QLY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플랫폼의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주요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키워드는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 </a:t>
            </a:r>
          </a:p>
          <a:p>
            <a:pPr lvl="0" algn="l">
              <a:lnSpc>
                <a:spcPct val="140186"/>
              </a:lnSpc>
            </a:pP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사용자의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요청과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참여를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중심으로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 </a:t>
            </a:r>
          </a:p>
          <a:p>
            <a:pPr lvl="0" algn="l">
              <a:lnSpc>
                <a:spcPct val="140186"/>
              </a:lnSpc>
            </a:pP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구성되어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있습니다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.</a:t>
            </a:r>
          </a:p>
          <a:p>
            <a:pPr lvl="0" algn="l">
              <a:lnSpc>
                <a:spcPct val="140186"/>
              </a:lnSpc>
            </a:pPr>
            <a:endParaRPr lang="en-US" sz="1800" b="0" i="0" u="none" strike="noStrike" spc="-100">
              <a:solidFill>
                <a:srgbClr val="483F63"/>
              </a:solidFill>
              <a:latin typeface="S-Core Dream 3 Light"/>
            </a:endParaRPr>
          </a:p>
          <a:p>
            <a:pPr lvl="0" algn="l">
              <a:lnSpc>
                <a:spcPct val="140186"/>
              </a:lnSpc>
            </a:pP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각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키워드는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 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실제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사용자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경험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 </a:t>
            </a:r>
          </a:p>
          <a:p>
            <a:pPr lvl="0" algn="l">
              <a:lnSpc>
                <a:spcPct val="140186"/>
              </a:lnSpc>
            </a:pP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흐름에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맞게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구성되며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, </a:t>
            </a:r>
          </a:p>
          <a:p>
            <a:pPr lvl="0" algn="l">
              <a:lnSpc>
                <a:spcPct val="140186"/>
              </a:lnSpc>
            </a:pP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플랫폼의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전반적인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구조를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이해하는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 </a:t>
            </a:r>
          </a:p>
          <a:p>
            <a:pPr lvl="0" algn="l">
              <a:lnSpc>
                <a:spcPct val="140186"/>
              </a:lnSpc>
            </a:pP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핵심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기준이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됩니다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>
            <a:off x="6223000" y="3606800"/>
            <a:ext cx="27686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94000"/>
          </a:blip>
          <a:stretch>
            <a:fillRect/>
          </a:stretch>
        </p:blipFill>
        <p:spPr>
          <a:xfrm>
            <a:off x="8191500" y="2768600"/>
            <a:ext cx="20701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57000"/>
          </a:blip>
          <a:stretch>
            <a:fillRect/>
          </a:stretch>
        </p:blipFill>
        <p:spPr>
          <a:xfrm>
            <a:off x="5575300" y="2146300"/>
            <a:ext cx="25908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3000"/>
          </a:blip>
          <a:stretch>
            <a:fillRect/>
          </a:stretch>
        </p:blipFill>
        <p:spPr>
          <a:xfrm>
            <a:off x="10236200" y="3568700"/>
            <a:ext cx="2705100" cy="270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85000"/>
          </a:blip>
          <a:stretch>
            <a:fillRect/>
          </a:stretch>
        </p:blipFill>
        <p:spPr>
          <a:xfrm>
            <a:off x="10426700" y="3759200"/>
            <a:ext cx="2324100" cy="2324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477500" y="4419600"/>
            <a:ext cx="2209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800" b="1" i="0" u="none" strike="noStrike" spc="-200">
                <a:solidFill>
                  <a:srgbClr val="FFFFFF"/>
                </a:solidFill>
                <a:latin typeface="Noto Sans CJK KR Medium"/>
              </a:rPr>
              <a:t>QLY</a:t>
            </a:r>
          </a:p>
          <a:p>
            <a:pPr lvl="0" algn="ctr">
              <a:lnSpc>
                <a:spcPct val="112050"/>
              </a:lnSpc>
            </a:pPr>
            <a:r>
              <a:rPr lang="en-US" sz="2800" b="1" i="0" u="none" strike="noStrike" spc="-200">
                <a:solidFill>
                  <a:srgbClr val="FFFFFF"/>
                </a:solidFill>
                <a:latin typeface="Noto Sans CJK KR Medium"/>
              </a:rPr>
              <a:t>[ Keyword ]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1580000">
            <a:off x="9105900" y="3860800"/>
            <a:ext cx="1270000" cy="66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680000">
            <a:off x="12395200" y="3556000"/>
            <a:ext cx="1181100" cy="71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">
            <a:off x="9855200" y="6083300"/>
            <a:ext cx="1079500" cy="660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80000">
            <a:off x="12331700" y="5880100"/>
            <a:ext cx="1079500" cy="660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540500" y="3746500"/>
            <a:ext cx="2209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500" b="0" i="0" u="none" strike="noStrike" spc="-200">
                <a:solidFill>
                  <a:srgbClr val="FFFFFF"/>
                </a:solidFill>
                <a:ea typeface="NanumSquareRoundOTF ExtraBold"/>
              </a:rPr>
              <a:t>퀘스트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anumSquareRoundOTF ExtraBold"/>
              </a:rPr>
              <a:t> (Quests)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15540000">
            <a:off x="6350000" y="2946400"/>
            <a:ext cx="698500" cy="533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1740000">
            <a:off x="7416800" y="3200400"/>
            <a:ext cx="8509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600000">
            <a:off x="8039100" y="6959600"/>
            <a:ext cx="977900" cy="596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340000">
            <a:off x="6489700" y="6032500"/>
            <a:ext cx="622300" cy="381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13320000">
            <a:off x="14541500" y="2654300"/>
            <a:ext cx="508000" cy="381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3600000">
            <a:off x="14224000" y="4165600"/>
            <a:ext cx="622300" cy="381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102600" y="29337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퀘스트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 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등록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03900" y="22733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퀘스트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신청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5540000">
            <a:off x="13474700" y="6832600"/>
            <a:ext cx="850900" cy="533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-5760000">
            <a:off x="16116300" y="6261100"/>
            <a:ext cx="749300" cy="495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>
            <a:off x="7048500" y="6146800"/>
            <a:ext cx="2768600" cy="736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7366000" y="6286500"/>
            <a:ext cx="2209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500" b="0" i="0" u="none" strike="noStrike" spc="-200">
                <a:solidFill>
                  <a:srgbClr val="FFFFFF"/>
                </a:solidFill>
                <a:ea typeface="NanumSquareRoundOTF ExtraBold"/>
              </a:rPr>
              <a:t>보상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anumSquareRoundOTF ExtraBold"/>
              </a:rPr>
              <a:t> (Reward)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7">
            <a:alphaModFix amt="57000"/>
          </a:blip>
          <a:stretch>
            <a:fillRect/>
          </a:stretch>
        </p:blipFill>
        <p:spPr>
          <a:xfrm>
            <a:off x="5727700" y="5181600"/>
            <a:ext cx="2590800" cy="6223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969000" y="5321300"/>
            <a:ext cx="2197735" cy="3562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ctr">
              <a:lnSpc>
                <a:spcPct val="112050"/>
              </a:lnSpc>
              <a:buFontTx/>
              <a:buNone/>
            </a:pPr>
            <a:r>
              <a:rPr lang="ko-KR" sz="2000" spc="-190" i="0" b="0" strike="noStrike">
                <a:solidFill>
                  <a:srgbClr val="000000">
                    <a:alpha val="69865"/>
                  </a:srgbClr>
                </a:solidFill>
                <a:ea typeface="NanumSquareRoundOTF Regular" charset="0"/>
              </a:rPr>
              <a:t>코인 (Coin)</a:t>
            </a:r>
            <a:endParaRPr lang="ko-KR" altLang="en-US" sz="2000" i="0" b="0" strike="noStrike">
              <a:solidFill>
                <a:srgbClr val="000000">
                  <a:alpha val="69865"/>
                </a:srgbClr>
              </a:solidFill>
              <a:latin typeface="NanumSquareRoundOTF Regular" charset="0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22">
            <a:alphaModFix amt="94000"/>
          </a:blip>
          <a:stretch>
            <a:fillRect/>
          </a:stretch>
        </p:blipFill>
        <p:spPr>
          <a:xfrm>
            <a:off x="5740400" y="7188200"/>
            <a:ext cx="2260600" cy="6223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791200" y="73279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코인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결제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 ·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환급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>
            <a:off x="13627100" y="3238500"/>
            <a:ext cx="2768600" cy="7366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3944600" y="3238500"/>
            <a:ext cx="21971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사용자</a:t>
            </a:r>
          </a:p>
          <a:p>
            <a:pPr lvl="0" algn="ctr">
              <a:lnSpc>
                <a:spcPct val="112050"/>
              </a:lnSpc>
            </a:pP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(</a:t>
            </a: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의뢰자</a:t>
            </a: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&amp;</a:t>
            </a: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해결사</a:t>
            </a: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)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6">
            <a:alphaModFix amt="94000"/>
          </a:blip>
          <a:stretch>
            <a:fillRect/>
          </a:stretch>
        </p:blipFill>
        <p:spPr>
          <a:xfrm>
            <a:off x="15049500" y="2146300"/>
            <a:ext cx="2070100" cy="6223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4960600" y="22987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1:1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매칭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 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7">
            <a:alphaModFix amt="57000"/>
          </a:blip>
          <a:stretch>
            <a:fillRect/>
          </a:stretch>
        </p:blipFill>
        <p:spPr>
          <a:xfrm>
            <a:off x="14770100" y="4292600"/>
            <a:ext cx="2590800" cy="6223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4770100" y="4419600"/>
            <a:ext cx="2628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마이페이지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 (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활동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관리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)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>
            <a:off x="13550900" y="5905500"/>
            <a:ext cx="2768600" cy="7366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855700" y="6032500"/>
            <a:ext cx="2222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500" b="0" i="0" u="none" strike="noStrike" spc="-200">
                <a:solidFill>
                  <a:srgbClr val="FFFFFF"/>
                </a:solidFill>
                <a:ea typeface="NanumSquareRoundOTF ExtraBold"/>
              </a:rPr>
              <a:t>서비스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anumSquareRoundOTF ExtraBold"/>
              </a:rPr>
              <a:t> (Service)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23">
            <a:alphaModFix amt="57000"/>
          </a:blip>
          <a:stretch>
            <a:fillRect/>
          </a:stretch>
        </p:blipFill>
        <p:spPr>
          <a:xfrm>
            <a:off x="15201900" y="6845300"/>
            <a:ext cx="2832100" cy="6223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5367000" y="6972300"/>
            <a:ext cx="2628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1:1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문의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 ·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고객센터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24">
            <a:alphaModFix amt="94000"/>
          </a:blip>
          <a:stretch>
            <a:fillRect/>
          </a:stretch>
        </p:blipFill>
        <p:spPr>
          <a:xfrm>
            <a:off x="12903200" y="7594600"/>
            <a:ext cx="2463800" cy="6223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3055600" y="77597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지역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/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카테고리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필터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23">
            <a:alphaModFix amt="57000"/>
          </a:blip>
          <a:stretch>
            <a:fillRect/>
          </a:stretch>
        </p:blipFill>
        <p:spPr>
          <a:xfrm>
            <a:off x="11417300" y="8559800"/>
            <a:ext cx="2832100" cy="6223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-900000">
            <a:off x="14185900" y="8229600"/>
            <a:ext cx="749300" cy="6604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11582400" y="8686800"/>
            <a:ext cx="2628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카카오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 MAP API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활용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23">
            <a:alphaModFix amt="57000"/>
          </a:blip>
          <a:stretch>
            <a:fillRect/>
          </a:stretch>
        </p:blipFill>
        <p:spPr>
          <a:xfrm>
            <a:off x="7188200" y="8191500"/>
            <a:ext cx="2832100" cy="6223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9300000">
            <a:off x="6350000" y="7950200"/>
            <a:ext cx="850900" cy="53340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7353300" y="8331200"/>
            <a:ext cx="2628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카카오페이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 API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활용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0700" y="2667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01.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프로젝트</a:t>
            </a: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핵심</a:t>
            </a: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키워드</a:t>
            </a:r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26">
            <a:alphaModFix amt="63000"/>
          </a:blip>
          <a:stretch>
            <a:fillRect/>
          </a:stretch>
        </p:blipFill>
        <p:spPr>
          <a:xfrm>
            <a:off x="647700" y="1473200"/>
            <a:ext cx="63500" cy="7112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1041400" y="1371600"/>
            <a:ext cx="795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QLY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의</a:t>
            </a: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 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키워드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41400" y="2362200"/>
            <a:ext cx="72263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1" i="0" u="none" strike="noStrike">
                <a:solidFill>
                  <a:srgbClr val="377C7E">
                    <a:alpha val="50196"/>
                  </a:srgbClr>
                </a:solidFill>
                <a:ea typeface="Pretendard Medium"/>
              </a:rPr>
              <a:t>사용자</a:t>
            </a:r>
            <a:r>
              <a:rPr lang="en-US" sz="2100" b="1" i="0" u="none" strike="noStrike">
                <a:solidFill>
                  <a:srgbClr val="377C7E">
                    <a:alpha val="50196"/>
                  </a:srgbClr>
                </a:solidFill>
                <a:latin typeface="Pretendard Medium"/>
              </a:rPr>
              <a:t> / </a:t>
            </a:r>
            <a:r>
              <a:rPr lang="ko-KR" sz="2100" b="1" i="0" u="none" strike="noStrike">
                <a:solidFill>
                  <a:srgbClr val="377C7E">
                    <a:alpha val="50196"/>
                  </a:srgbClr>
                </a:solidFill>
                <a:ea typeface="Pretendard Medium"/>
              </a:rPr>
              <a:t>퀘스트</a:t>
            </a:r>
            <a:r>
              <a:rPr lang="en-US" sz="2100" b="1" i="0" u="none" strike="noStrike">
                <a:solidFill>
                  <a:srgbClr val="377C7E">
                    <a:alpha val="50196"/>
                  </a:srgbClr>
                </a:solidFill>
                <a:latin typeface="Pretendard Medium"/>
              </a:rPr>
              <a:t> / </a:t>
            </a:r>
            <a:r>
              <a:rPr lang="ko-KR" sz="2100" b="1" i="0" u="none" strike="noStrike">
                <a:solidFill>
                  <a:srgbClr val="377C7E">
                    <a:alpha val="50196"/>
                  </a:srgbClr>
                </a:solidFill>
                <a:ea typeface="Pretendard Medium"/>
              </a:rPr>
              <a:t>보상</a:t>
            </a:r>
            <a:r>
              <a:rPr lang="en-US" sz="2100" b="1" i="0" u="none" strike="noStrike">
                <a:solidFill>
                  <a:srgbClr val="377C7E">
                    <a:alpha val="50196"/>
                  </a:srgbClr>
                </a:solidFill>
                <a:latin typeface="Pretendard Medium"/>
              </a:rPr>
              <a:t> / </a:t>
            </a:r>
            <a:r>
              <a:rPr lang="ko-KR" sz="2100" b="1" i="0" u="none" strike="noStrike">
                <a:solidFill>
                  <a:srgbClr val="377C7E">
                    <a:alpha val="50196"/>
                  </a:srgbClr>
                </a:solidFill>
                <a:ea typeface="Pretendard Medium"/>
              </a:rPr>
              <a:t>서비스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2489200"/>
            <a:ext cx="5740400" cy="5740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3784600"/>
            <a:ext cx="5969000" cy="736600"/>
          </a:xfrm>
          <a:prstGeom prst="rect">
            <a:avLst/>
          </a:prstGeom>
          <a:effectLst>
            <a:outerShdw blurRad="14675" dist="67570" dir="2700000">
              <a:srgbClr val="636A8B">
                <a:alpha val="22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244600" y="3949700"/>
            <a:ext cx="5499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1.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의뢰자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(Client) ↔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수행자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(Pro)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간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매칭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5003800"/>
            <a:ext cx="5969000" cy="736600"/>
          </a:xfrm>
          <a:prstGeom prst="rect">
            <a:avLst/>
          </a:prstGeom>
          <a:effectLst>
            <a:outerShdw blurRad="14675" dist="67570" dir="2700000">
              <a:srgbClr val="636A8B">
                <a:alpha val="22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244600" y="5156200"/>
            <a:ext cx="5499735" cy="394335"/>
          </a:xfrm>
          <a:prstGeom prst="rect">
            <a:avLst/>
          </a:prstGeom>
        </p:spPr>
        <p:txBody>
          <a:bodyPr wrap="square" lIns="0" tIns="0" rIns="0" bIns="0" numCol="1" vert="horz" anchor="ctr">
            <a:noAutofit/>
          </a:bodyPr>
          <a:lstStyle/>
          <a:p>
            <a:pPr marL="0" indent="0" algn="ctr">
              <a:lnSpc>
                <a:spcPct val="99600"/>
              </a:lnSpc>
              <a:buFontTx/>
              <a:buNone/>
            </a:pPr>
            <a:r>
              <a:rPr lang="en-US" sz="2200" i="0" b="1" strike="noStrike">
                <a:solidFill>
                  <a:srgbClr val="595959"/>
                </a:solidFill>
                <a:latin typeface="Pretendard ExtraLight" charset="0"/>
              </a:rPr>
              <a:t>2. </a:t>
            </a:r>
            <a:r>
              <a:rPr lang="ko-KR" sz="2200" i="0" b="1" strike="noStrike">
                <a:solidFill>
                  <a:srgbClr val="595959"/>
                </a:solidFill>
                <a:ea typeface="Pretendard ExtraLight" charset="0"/>
              </a:rPr>
              <a:t>코인</a:t>
            </a:r>
            <a:r>
              <a:rPr lang="en-US" sz="2200" i="0" b="1" strike="noStrike">
                <a:solidFill>
                  <a:srgbClr val="595959"/>
                </a:solidFill>
                <a:latin typeface="Pretendard ExtraLight" charset="0"/>
              </a:rPr>
              <a:t> </a:t>
            </a:r>
            <a:r>
              <a:rPr lang="ko-KR" sz="2200" i="0" b="1" strike="noStrike">
                <a:solidFill>
                  <a:srgbClr val="595959"/>
                </a:solidFill>
                <a:ea typeface="Pretendard ExtraLight" charset="0"/>
              </a:rPr>
              <a:t>기반</a:t>
            </a:r>
            <a:r>
              <a:rPr lang="en-US" sz="2200" i="0" b="1" strike="noStrike">
                <a:solidFill>
                  <a:srgbClr val="595959"/>
                </a:solidFill>
                <a:latin typeface="Pretendard ExtraLight" charset="0"/>
              </a:rPr>
              <a:t> </a:t>
            </a:r>
            <a:r>
              <a:rPr lang="ko-KR" sz="2200" i="0" b="1" strike="noStrike">
                <a:solidFill>
                  <a:srgbClr val="595959"/>
                </a:solidFill>
                <a:ea typeface="Pretendard ExtraLight" charset="0"/>
              </a:rPr>
              <a:t>보상</a:t>
            </a:r>
            <a:r>
              <a:rPr lang="en-US" sz="2200" i="0" b="1" strike="noStrike">
                <a:solidFill>
                  <a:srgbClr val="595959"/>
                </a:solidFill>
                <a:latin typeface="Pretendard ExtraLight" charset="0"/>
              </a:rPr>
              <a:t> </a:t>
            </a:r>
            <a:r>
              <a:rPr lang="ko-KR" sz="2200" i="0" b="1" strike="noStrike">
                <a:solidFill>
                  <a:srgbClr val="595959"/>
                </a:solidFill>
                <a:ea typeface="Pretendard ExtraLight" charset="0"/>
              </a:rPr>
              <a:t>시스템</a:t>
            </a:r>
            <a:endParaRPr lang="ko-KR" altLang="en-US" sz="2200" i="0" b="1" strike="noStrike">
              <a:solidFill>
                <a:srgbClr val="595959"/>
              </a:solidFill>
              <a:ea typeface="Pretendard ExtraLight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6210300"/>
            <a:ext cx="5969000" cy="736600"/>
          </a:xfrm>
          <a:prstGeom prst="rect">
            <a:avLst/>
          </a:prstGeom>
          <a:effectLst>
            <a:outerShdw blurRad="14675" dist="67570" dir="2700000">
              <a:srgbClr val="636A8B">
                <a:alpha val="22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244600" y="6375400"/>
            <a:ext cx="5499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3.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위치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기반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필터링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&amp;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카테고리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검색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0" y="3784600"/>
            <a:ext cx="5969000" cy="736600"/>
          </a:xfrm>
          <a:prstGeom prst="rect">
            <a:avLst/>
          </a:prstGeom>
          <a:effectLst>
            <a:outerShdw blurRad="14675" dist="67570" dir="2700000">
              <a:srgbClr val="636A8B">
                <a:alpha val="22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11557000" y="3949700"/>
            <a:ext cx="5499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4.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퀘스트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진행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관리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&amp;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체크리스트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0" y="5003800"/>
            <a:ext cx="5969000" cy="736600"/>
          </a:xfrm>
          <a:prstGeom prst="rect">
            <a:avLst/>
          </a:prstGeom>
          <a:effectLst>
            <a:outerShdw blurRad="14675" dist="67570" dir="2700000">
              <a:srgbClr val="636A8B">
                <a:alpha val="22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1557000" y="5156200"/>
            <a:ext cx="5499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5.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안전한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거래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보장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/1:1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문의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(QUESTIONS)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0" y="6210300"/>
            <a:ext cx="5969000" cy="736600"/>
          </a:xfrm>
          <a:prstGeom prst="rect">
            <a:avLst/>
          </a:prstGeom>
          <a:effectLst>
            <a:outerShdw blurRad="14675" dist="67570" dir="2700000">
              <a:srgbClr val="636A8B">
                <a:alpha val="22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6489700" y="3060700"/>
            <a:ext cx="5321300" cy="3632200"/>
          </a:xfrm>
          <a:prstGeom prst="rect">
            <a:avLst/>
          </a:prstGeom>
          <a:effectLst>
            <a:outerShdw dist="55796" dir="2700000">
              <a:srgbClr val="000000">
                <a:alpha val="85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900" y="7429500"/>
            <a:ext cx="5918200" cy="1612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557000" y="6375400"/>
            <a:ext cx="5499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6.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확장성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&amp;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운영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편의성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(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관리자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)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" y="7467600"/>
            <a:ext cx="15417800" cy="186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20700" y="2667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02.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서비스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>
            <a:off x="647700" y="1193800"/>
            <a:ext cx="63500" cy="711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41400" y="1092200"/>
            <a:ext cx="795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QLY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의</a:t>
            </a: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 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주요</a:t>
            </a: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 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서비스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42900" y="2311400"/>
            <a:ext cx="18808700" cy="816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5638800"/>
            <a:ext cx="12738100" cy="24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5435600"/>
            <a:ext cx="660400" cy="66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82800" y="5473700"/>
            <a:ext cx="977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en-US" sz="3000" b="0" i="0" u="none" strike="noStrike">
                <a:solidFill>
                  <a:srgbClr val="22CC88"/>
                </a:solidFill>
                <a:latin typeface="S-Core Dream 6 Bold"/>
              </a:rPr>
              <a:t>01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5435600"/>
            <a:ext cx="660400" cy="660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134100" y="5473700"/>
            <a:ext cx="977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en-US" sz="3000" b="0" i="0" u="none" strike="noStrike">
                <a:solidFill>
                  <a:srgbClr val="22CC88"/>
                </a:solidFill>
                <a:latin typeface="S-Core Dream 6 Bold"/>
              </a:rPr>
              <a:t>03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6337300" y="5118100"/>
            <a:ext cx="571500" cy="50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854700" y="3543300"/>
            <a:ext cx="156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퀘스트</a:t>
            </a:r>
            <a:r>
              <a:rPr lang="en-US" sz="2000" b="0" i="0" u="none" strike="noStrike">
                <a:solidFill>
                  <a:srgbClr val="383A42"/>
                </a:solidFill>
                <a:latin typeface="S-Core Dream 6 Bold"/>
              </a:rPr>
              <a:t> </a:t>
            </a: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신청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07000" y="4051300"/>
            <a:ext cx="2794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해결사가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원하는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 </a:t>
            </a:r>
          </a:p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퀘스트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확인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후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신청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0" y="5435600"/>
            <a:ext cx="660400" cy="660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629900" y="5473700"/>
            <a:ext cx="977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en-US" sz="3000" b="0" i="0" u="none" strike="noStrike">
                <a:solidFill>
                  <a:srgbClr val="22CC88"/>
                </a:solidFill>
                <a:latin typeface="S-Core Dream 6 Bold"/>
              </a:rPr>
              <a:t>05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10845800" y="5118100"/>
            <a:ext cx="571500" cy="50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829800" y="2832100"/>
            <a:ext cx="260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퀘스트</a:t>
            </a:r>
            <a:r>
              <a:rPr lang="en-US" sz="2000" b="0" i="0" u="none" strike="noStrike">
                <a:solidFill>
                  <a:srgbClr val="383A42"/>
                </a:solidFill>
                <a:latin typeface="S-Core Dream 6 Bold"/>
              </a:rPr>
              <a:t> </a:t>
            </a: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수행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04400" y="3327400"/>
            <a:ext cx="27940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해결사가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 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지정된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장소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및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 </a:t>
            </a:r>
          </a:p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시간에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 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퀘스트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수행</a:t>
            </a:r>
          </a:p>
          <a:p>
            <a:pPr lvl="0" algn="ctr">
              <a:lnSpc>
                <a:spcPct val="103169"/>
              </a:lnSpc>
            </a:pP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*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진행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상황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확인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100" y="5435600"/>
            <a:ext cx="660400" cy="660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700000" y="5473700"/>
            <a:ext cx="977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en-US" sz="3000" b="0" i="0" u="none" strike="noStrike">
                <a:solidFill>
                  <a:srgbClr val="22CC88"/>
                </a:solidFill>
                <a:latin typeface="S-Core Dream 6 Bold"/>
              </a:rPr>
              <a:t>06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12903200" y="6337300"/>
            <a:ext cx="571500" cy="50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255500" y="6692900"/>
            <a:ext cx="1955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퀘스트</a:t>
            </a:r>
            <a:r>
              <a:rPr lang="en-US" sz="2000" b="0" i="0" u="none" strike="noStrike">
                <a:solidFill>
                  <a:srgbClr val="383A42"/>
                </a:solidFill>
                <a:latin typeface="S-Core Dream 6 Bold"/>
              </a:rPr>
              <a:t> </a:t>
            </a: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상태</a:t>
            </a:r>
            <a:r>
              <a:rPr lang="en-US" sz="2000" b="0" i="0" u="none" strike="noStrike">
                <a:solidFill>
                  <a:srgbClr val="383A42"/>
                </a:solidFill>
                <a:latin typeface="S-Core Dream 6 Bold"/>
              </a:rPr>
              <a:t> </a:t>
            </a: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확인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42700" y="7264400"/>
            <a:ext cx="35433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의뢰자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&amp;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해결사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 </a:t>
            </a:r>
          </a:p>
          <a:p>
            <a:pPr lvl="0" algn="ctr">
              <a:lnSpc>
                <a:spcPct val="121927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마이페이지에서</a:t>
            </a:r>
          </a:p>
          <a:p>
            <a:pPr lvl="0" algn="ctr">
              <a:lnSpc>
                <a:spcPct val="121927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현재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진행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중인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퀘스트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 </a:t>
            </a:r>
          </a:p>
          <a:p>
            <a:pPr lvl="0" algn="ctr">
              <a:lnSpc>
                <a:spcPct val="121927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실시간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확인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가능</a:t>
            </a:r>
          </a:p>
          <a:p>
            <a:pPr lvl="0" algn="ctr">
              <a:lnSpc>
                <a:spcPct val="121927"/>
              </a:lnSpc>
            </a:pP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(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상태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: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대기중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→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진행중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→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완료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)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2500" y="5435600"/>
            <a:ext cx="660400" cy="660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757400" y="5473700"/>
            <a:ext cx="977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en-US" sz="3000" b="0" i="0" u="none" strike="noStrike">
                <a:solidFill>
                  <a:srgbClr val="22CC88"/>
                </a:solidFill>
                <a:latin typeface="S-Core Dream 6 Bold"/>
              </a:rPr>
              <a:t>07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2298700" y="5130800"/>
            <a:ext cx="571500" cy="508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85900" y="28321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회원가입</a:t>
            </a:r>
            <a:r>
              <a:rPr lang="en-US" sz="2000" b="0" i="0" u="none" strike="noStrike">
                <a:solidFill>
                  <a:srgbClr val="383A42"/>
                </a:solidFill>
                <a:latin typeface="S-Core Dream 6 Bold"/>
              </a:rPr>
              <a:t> &amp; </a:t>
            </a: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로그인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1100" y="3327400"/>
            <a:ext cx="30734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의뢰자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(Client) / 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해결사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(Pro)</a:t>
            </a:r>
          </a:p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사용자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역할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선택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5435600"/>
            <a:ext cx="660400" cy="660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8420100" y="5473700"/>
            <a:ext cx="977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en-US" sz="3000" b="0" i="0" u="none" strike="noStrike">
                <a:solidFill>
                  <a:srgbClr val="22CC88"/>
                </a:solidFill>
                <a:latin typeface="S-Core Dream 6 Bold"/>
              </a:rPr>
              <a:t>04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8623300" y="6337300"/>
            <a:ext cx="571500" cy="508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7505700" y="6692900"/>
            <a:ext cx="2794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의뢰자</a:t>
            </a:r>
            <a:r>
              <a:rPr lang="en-US" sz="2000" b="0" i="0" u="none" strike="noStrike">
                <a:solidFill>
                  <a:srgbClr val="383A42"/>
                </a:solidFill>
                <a:latin typeface="S-Core Dream 6 Bold"/>
              </a:rPr>
              <a:t>- </a:t>
            </a: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해결사</a:t>
            </a:r>
            <a:r>
              <a:rPr lang="en-US" sz="2000" b="0" i="0" u="none" strike="noStrike">
                <a:solidFill>
                  <a:srgbClr val="383A42"/>
                </a:solidFill>
                <a:latin typeface="S-Core Dream 6 Bold"/>
              </a:rPr>
              <a:t> </a:t>
            </a: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매칭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505700" y="7264400"/>
            <a:ext cx="27940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조건이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맞는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해결사와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 </a:t>
            </a:r>
          </a:p>
          <a:p>
            <a:pPr lvl="0" algn="ctr">
              <a:lnSpc>
                <a:spcPct val="103169"/>
              </a:lnSpc>
            </a:pP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1:1 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매칭되어</a:t>
            </a:r>
          </a:p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퀘스트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수행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준비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완료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100" y="5435600"/>
            <a:ext cx="660400" cy="6604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4076700" y="5473700"/>
            <a:ext cx="977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en-US" sz="3000" b="0" i="0" u="none" strike="noStrike">
                <a:solidFill>
                  <a:srgbClr val="22CC88"/>
                </a:solidFill>
                <a:latin typeface="S-Core Dream 6 Bold"/>
              </a:rPr>
              <a:t>02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4279900" y="6324600"/>
            <a:ext cx="571500" cy="508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3835400" y="6692900"/>
            <a:ext cx="143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퀘스트</a:t>
            </a:r>
            <a:r>
              <a:rPr lang="en-US" sz="2000" b="0" i="0" u="none" strike="noStrike">
                <a:solidFill>
                  <a:srgbClr val="383A42"/>
                </a:solidFill>
                <a:latin typeface="S-Core Dream 6 Bold"/>
              </a:rPr>
              <a:t> </a:t>
            </a: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등록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882900" y="7264400"/>
            <a:ext cx="3479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의뢰자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(Client)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가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요청할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 </a:t>
            </a:r>
          </a:p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퀘스트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업로드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 </a:t>
            </a:r>
          </a:p>
          <a:p>
            <a:pPr lvl="0" algn="ctr">
              <a:lnSpc>
                <a:spcPct val="103169"/>
              </a:lnSpc>
            </a:pPr>
            <a:endParaRPr lang="en-US" sz="1800" b="0" i="0" u="none" strike="noStrike">
              <a:solidFill>
                <a:srgbClr val="383A42"/>
              </a:solidFill>
              <a:latin typeface="S-Core Dream 3 Light"/>
            </a:endParaRPr>
          </a:p>
          <a:p>
            <a:pPr lvl="0" algn="ctr">
              <a:lnSpc>
                <a:spcPct val="103169"/>
              </a:lnSpc>
            </a:pP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(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요청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항목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,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장소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,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시간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,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현상코인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등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상세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정보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입력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)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14973300" y="5118100"/>
            <a:ext cx="571500" cy="508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211300" y="3543300"/>
            <a:ext cx="2095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결과</a:t>
            </a:r>
            <a:r>
              <a:rPr lang="en-US" sz="2000" b="0" i="0" u="none" strike="noStrike">
                <a:solidFill>
                  <a:srgbClr val="383A42"/>
                </a:solidFill>
                <a:latin typeface="S-Core Dream 6 Bold"/>
              </a:rPr>
              <a:t> </a:t>
            </a: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확인</a:t>
            </a:r>
            <a:r>
              <a:rPr lang="en-US" sz="2000" b="0" i="0" u="none" strike="noStrike">
                <a:solidFill>
                  <a:srgbClr val="383A42"/>
                </a:solidFill>
                <a:latin typeface="S-Core Dream 6 Bold"/>
              </a:rPr>
              <a:t> </a:t>
            </a: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및</a:t>
            </a:r>
            <a:r>
              <a:rPr lang="en-US" sz="2000" b="0" i="0" u="none" strike="noStrike">
                <a:solidFill>
                  <a:srgbClr val="383A42"/>
                </a:solidFill>
                <a:latin typeface="S-Core Dream 6 Bold"/>
              </a:rPr>
              <a:t> </a:t>
            </a: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보상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855700" y="4051300"/>
            <a:ext cx="2794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의뢰자가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완료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확인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후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 </a:t>
            </a:r>
          </a:p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해결사에게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보상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(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코인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)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지급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520700" y="2667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02.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서비스</a:t>
            </a: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 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7">
            <a:alphaModFix amt="63000"/>
          </a:blip>
          <a:stretch>
            <a:fillRect/>
          </a:stretch>
        </p:blipFill>
        <p:spPr>
          <a:xfrm>
            <a:off x="647700" y="1219200"/>
            <a:ext cx="63500" cy="711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57300" y="3543300"/>
            <a:ext cx="2540000" cy="393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6700" y="3556000"/>
            <a:ext cx="2540000" cy="393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2819400"/>
            <a:ext cx="2540000" cy="3937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00" y="2832100"/>
            <a:ext cx="2540000" cy="393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0" y="6654800"/>
            <a:ext cx="2540000" cy="393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7400" y="6654800"/>
            <a:ext cx="2540000" cy="393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2700" y="6654800"/>
            <a:ext cx="2540000" cy="393700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1041400" y="1104900"/>
            <a:ext cx="795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QLY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의</a:t>
            </a: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 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서비스</a:t>
            </a: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 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흐름도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WebOffice</Application>
  <AppVersion>12.000</AppVersion>
  <Characters>0</Characters>
  <CharactersWithSpaces>0</CharactersWithSpaces>
  <DocSecurity>0</DocSecurity>
  <HyperlinksChanged>false</HyperlinksChanged>
  <Lines>0</Lines>
  <LinksUpToDate>false</LinksUpToDate>
  <Pages>25</Pages>
  <Paragraphs>345</Paragraphs>
  <Words>1495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성진 김</cp:lastModifiedBy>
  <dcterms:modified xsi:type="dcterms:W3CDTF">2025-07-01T00:22:00Z</dcterms:modified>
</cp:coreProperties>
</file>